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handoutMasterIdLst>
    <p:handoutMasterId r:id="rId24"/>
  </p:handoutMasterIdLst>
  <p:sldIdLst>
    <p:sldId id="256" r:id="rId2"/>
    <p:sldId id="257" r:id="rId3"/>
    <p:sldId id="259" r:id="rId4"/>
    <p:sldId id="260" r:id="rId5"/>
    <p:sldId id="261" r:id="rId6"/>
    <p:sldId id="267" r:id="rId7"/>
    <p:sldId id="264" r:id="rId8"/>
    <p:sldId id="263" r:id="rId9"/>
    <p:sldId id="265" r:id="rId10"/>
    <p:sldId id="266" r:id="rId11"/>
    <p:sldId id="262" r:id="rId12"/>
    <p:sldId id="258" r:id="rId13"/>
    <p:sldId id="275" r:id="rId14"/>
    <p:sldId id="277" r:id="rId15"/>
    <p:sldId id="270" r:id="rId16"/>
    <p:sldId id="268" r:id="rId17"/>
    <p:sldId id="271" r:id="rId18"/>
    <p:sldId id="273" r:id="rId19"/>
    <p:sldId id="274" r:id="rId20"/>
    <p:sldId id="276" r:id="rId21"/>
    <p:sldId id="278" r:id="rId22"/>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7"/>
    <p:restoredTop sz="94614"/>
  </p:normalViewPr>
  <p:slideViewPr>
    <p:cSldViewPr>
      <p:cViewPr>
        <p:scale>
          <a:sx n="108" d="100"/>
          <a:sy n="108" d="100"/>
        </p:scale>
        <p:origin x="1216"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60" d="100"/>
          <a:sy n="160" d="100"/>
        </p:scale>
        <p:origin x="1064" y="-19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21138" y="0"/>
            <a:ext cx="3076575" cy="469900"/>
          </a:xfrm>
          <a:prstGeom prst="rect">
            <a:avLst/>
          </a:prstGeom>
        </p:spPr>
        <p:txBody>
          <a:bodyPr vert="horz" lIns="91440" tIns="45720" rIns="91440" bIns="45720" rtlCol="0"/>
          <a:lstStyle>
            <a:lvl1pPr algn="r">
              <a:defRPr sz="1200"/>
            </a:lvl1pPr>
          </a:lstStyle>
          <a:p>
            <a:fld id="{3852F28C-22E8-414D-A0DF-7B1580D340A2}" type="datetimeFigureOut">
              <a:rPr lang="en-US" smtClean="0"/>
              <a:t>12/28/22</a:t>
            </a:fld>
            <a:endParaRPr lang="en-US" dirty="0"/>
          </a:p>
        </p:txBody>
      </p:sp>
      <p:sp>
        <p:nvSpPr>
          <p:cNvPr id="4" name="Footer Placeholder 3"/>
          <p:cNvSpPr>
            <a:spLocks noGrp="1"/>
          </p:cNvSpPr>
          <p:nvPr>
            <p:ph type="ftr" sz="quarter" idx="2"/>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1138" y="8915400"/>
            <a:ext cx="3076575" cy="469900"/>
          </a:xfrm>
          <a:prstGeom prst="rect">
            <a:avLst/>
          </a:prstGeom>
        </p:spPr>
        <p:txBody>
          <a:bodyPr vert="horz" lIns="91440" tIns="45720" rIns="91440" bIns="45720" rtlCol="0" anchor="b"/>
          <a:lstStyle>
            <a:lvl1pPr algn="r">
              <a:defRPr sz="1200"/>
            </a:lvl1pPr>
          </a:lstStyle>
          <a:p>
            <a:fld id="{AA2B1220-6CAD-C440-9539-7C0249A78836}" type="slidenum">
              <a:rPr lang="en-US" smtClean="0"/>
              <a:t>‹#›</a:t>
            </a:fld>
            <a:endParaRPr lang="en-US" dirty="0"/>
          </a:p>
        </p:txBody>
      </p:sp>
    </p:spTree>
    <p:extLst>
      <p:ext uri="{BB962C8B-B14F-4D97-AF65-F5344CB8AC3E}">
        <p14:creationId xmlns:p14="http://schemas.microsoft.com/office/powerpoint/2010/main" val="12023636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03AB9FCF-7D07-0D41-A4AC-CA0343CA1A98}" type="datetimeFigureOut">
              <a:rPr lang="en-US" smtClean="0"/>
              <a:t>12/28/22</a:t>
            </a:fld>
            <a:endParaRPr lang="en-US" dirty="0"/>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863E7A96-B024-4D46-981B-88F40BF0A6FC}" type="slidenum">
              <a:rPr lang="en-US" smtClean="0"/>
              <a:t>‹#›</a:t>
            </a:fld>
            <a:endParaRPr lang="en-US" dirty="0"/>
          </a:p>
        </p:txBody>
      </p:sp>
    </p:spTree>
    <p:extLst>
      <p:ext uri="{BB962C8B-B14F-4D97-AF65-F5344CB8AC3E}">
        <p14:creationId xmlns:p14="http://schemas.microsoft.com/office/powerpoint/2010/main" val="150742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120650" y="120650"/>
            <a:ext cx="6858000" cy="9220200"/>
          </a:xfrm>
        </p:spPr>
        <p:txBody>
          <a:bodyPr/>
          <a:lstStyle/>
          <a:p>
            <a:pPr marL="171450" indent="-171450">
              <a:buFont typeface="Arial" charset="0"/>
              <a:buChar char="•"/>
            </a:pPr>
            <a:r>
              <a:rPr lang="en-US" sz="950" dirty="0"/>
              <a:t>1 Kings continues</a:t>
            </a:r>
            <a:r>
              <a:rPr lang="en-US" sz="950" baseline="0" dirty="0"/>
              <a:t> the story of Israel’s troubled monarchy, tracing the reign of Solomon (the end of the united kingdom), the division of the kingdom, and the lives of prophets and kings of both Israel and Judah.</a:t>
            </a:r>
            <a:r>
              <a:rPr lang="en-US" sz="950" dirty="0"/>
              <a:t>  </a:t>
            </a:r>
          </a:p>
          <a:p>
            <a:pPr marL="171450" indent="-171450">
              <a:buFont typeface="Arial" charset="0"/>
              <a:buChar char="•"/>
            </a:pPr>
            <a:r>
              <a:rPr lang="en-US" sz="950" dirty="0"/>
              <a:t>The various monarchs are represented in light of how well they kept the covenant they had made with God.  Regrettably, most failed.  </a:t>
            </a:r>
          </a:p>
          <a:p>
            <a:pPr marL="171450" indent="-171450">
              <a:buFont typeface="Arial" charset="0"/>
              <a:buChar char="•"/>
            </a:pPr>
            <a:r>
              <a:rPr lang="en-US" sz="950" dirty="0"/>
              <a:t>First, and second Kings, like 1 and 2 Samuel, and 1 and 2 Chronicles, were originally one book., called “kings.”  We do not know the author (most credit Jeremiah or Ezra).  </a:t>
            </a:r>
          </a:p>
          <a:p>
            <a:pPr marL="171450" indent="-171450">
              <a:buFont typeface="Arial" charset="0"/>
              <a:buChar char="•"/>
            </a:pPr>
            <a:r>
              <a:rPr lang="en-US" sz="950" dirty="0"/>
              <a:t>The book is written with two major divisions: Chapters 1-11 show Solomon in all his splendor, honoring God, and a very good king, including his demise (in chapter 11).  This period covered 20 years: “Thus King Solomon excelled all the kings of the earth in riches and in wisdom. </a:t>
            </a:r>
            <a:r>
              <a:rPr lang="en-US" sz="950" b="1" baseline="30000" dirty="0"/>
              <a:t>24 </a:t>
            </a:r>
            <a:r>
              <a:rPr lang="en-US" sz="950" dirty="0"/>
              <a:t>And the whole earth sought the presence of Solomon to hear his wisdom, which God had put into his mind” (10:23-24)</a:t>
            </a:r>
          </a:p>
          <a:p>
            <a:pPr marL="171450" indent="-171450">
              <a:buFont typeface="Arial" charset="0"/>
              <a:buChar char="•"/>
            </a:pPr>
            <a:r>
              <a:rPr lang="en-US" sz="950" dirty="0"/>
              <a:t>The second part shows Solomon and his rejection of God and God raised up enemies from the surrounding lands of Edom and Aram to harass Solomon leading to Solomon’s choice to summon Jeroboam to rule over the ten tribes of Israel. Leaving only Judah and Benjamin for Solomon’s heir. ]</a:t>
            </a:r>
          </a:p>
          <a:p>
            <a:pPr marL="171450" indent="-171450">
              <a:buFont typeface="Arial" charset="0"/>
              <a:buChar char="•"/>
            </a:pPr>
            <a:r>
              <a:rPr lang="en-US" sz="950" dirty="0"/>
              <a:t>The second half (chapters 12-22) recounts the division of Israel (north and south) and the success/failure of the kings.  The picture is not a pretty one.  Immorality and idolatry were rampant, as both nations acquiesced to the lifestyles of neighboring countries and closed their eyes (hearts) to the word of God.  Truly, evil companions WILL corrupt.  </a:t>
            </a:r>
          </a:p>
          <a:p>
            <a:pPr marL="171450" indent="-171450">
              <a:buFont typeface="Arial" charset="0"/>
              <a:buChar char="•"/>
            </a:pPr>
            <a:r>
              <a:rPr lang="en-US" sz="950" dirty="0"/>
              <a:t>Of the 39 monarchs of the two nations only eight of them were godly rulers.  </a:t>
            </a:r>
          </a:p>
          <a:p>
            <a:pPr marL="171450" indent="-171450">
              <a:buFont typeface="Arial" charset="0"/>
              <a:buChar char="•"/>
            </a:pPr>
            <a:r>
              <a:rPr lang="en-US" sz="950" b="1" u="sng" dirty="0"/>
              <a:t>Chapters 12-14: </a:t>
            </a:r>
            <a:r>
              <a:rPr lang="en-US" sz="950" dirty="0"/>
              <a:t>Solomon dies and Rehoboam takes over the throne and determined to oppress the people instead of serve them he unwittingly split the kingdom - ten to the north (Israel) and two to the south (Rehoboam).  </a:t>
            </a:r>
          </a:p>
          <a:p>
            <a:pPr marL="628650" lvl="1" indent="-171450">
              <a:buFont typeface="Arial" charset="0"/>
              <a:buChar char="•"/>
            </a:pPr>
            <a:r>
              <a:rPr lang="en-US" sz="950" dirty="0"/>
              <a:t>Jeroboam immediately turns away from God and sets up his throne in Shechem and in an effort to keep his people from going to Jerusalem to worship he sets up golden calves and idol worship had begun.  Further, he appoints his on pseudo priesthood. He was no good. </a:t>
            </a:r>
          </a:p>
          <a:p>
            <a:pPr marL="628650" lvl="1" indent="-171450">
              <a:buFont typeface="Arial" charset="0"/>
              <a:buChar char="•"/>
            </a:pPr>
            <a:r>
              <a:rPr lang="en-US" sz="950" dirty="0"/>
              <a:t>Judah  fared no better.  During Rehoboam’s reign, Judah sacrifice on “high places” and built idols. Even engaged in temple prostitution.  </a:t>
            </a:r>
          </a:p>
          <a:p>
            <a:r>
              <a:rPr lang="en-US" sz="950" b="1" u="sng" dirty="0"/>
              <a:t>Chapter 15: </a:t>
            </a:r>
            <a:r>
              <a:rPr lang="en-US" sz="950" dirty="0"/>
              <a:t>After Rehoboam dies (14:31) his son Abijam (Abijah, 2 Chr. 13:2), became king.  He reigned only three years but he “walked in the ways of his father” (15:3) </a:t>
            </a:r>
          </a:p>
          <a:p>
            <a:pPr marL="628650" lvl="1" indent="-171450">
              <a:buFont typeface="Arial" charset="0"/>
              <a:buChar char="•"/>
            </a:pPr>
            <a:r>
              <a:rPr lang="en-US" sz="950" dirty="0"/>
              <a:t>Abijah’s son, Asa was a good king (15:11) - “his heart was wholly devoted to he Lord all his days” (15:14_</a:t>
            </a:r>
          </a:p>
          <a:p>
            <a:pPr marL="628650" lvl="1" indent="-171450">
              <a:buFont typeface="Arial" charset="0"/>
              <a:buChar char="•"/>
            </a:pPr>
            <a:r>
              <a:rPr lang="en-US" sz="950" dirty="0"/>
              <a:t>Asa’s son, Jehosophat, took the throne and he too we a good king. (In the meantime Israel continues to go downhill (chapter 16-24).  It does say that the people of Judah were still given to idolatry (see 22:43). </a:t>
            </a:r>
          </a:p>
          <a:p>
            <a:pPr marL="628650" lvl="1" indent="-171450">
              <a:buFont typeface="Arial" charset="0"/>
              <a:buChar char="•"/>
            </a:pPr>
            <a:r>
              <a:rPr lang="en-US" sz="950" dirty="0"/>
              <a:t>Judah’s history in 1 Kings ends when Jehosophat’s son, Jehoram takes the throne.  </a:t>
            </a:r>
          </a:p>
          <a:p>
            <a:pPr marL="171450" indent="-171450">
              <a:buFont typeface="Arial" charset="0"/>
              <a:buChar char="•"/>
            </a:pPr>
            <a:r>
              <a:rPr lang="en-US" sz="950" dirty="0"/>
              <a:t>Israel: A long line of wicked kings in the north (:</a:t>
            </a:r>
            <a:br>
              <a:rPr lang="en-US" sz="950" dirty="0"/>
            </a:br>
            <a:r>
              <a:rPr lang="en-US" sz="950" dirty="0"/>
              <a:t>1.  Nadab, Jeroboam’ son who reigned two years and was murdered by Baasha (15:26 ff.) -</a:t>
            </a:r>
          </a:p>
          <a:p>
            <a:r>
              <a:rPr lang="en-US" sz="950" dirty="0"/>
              <a:t>      2.  Baasha wiped out every descendent from Jeroboam  - still followed idols (15:33-34).  He reigned 24 years</a:t>
            </a:r>
            <a:br>
              <a:rPr lang="en-US" sz="950" dirty="0"/>
            </a:br>
            <a:r>
              <a:rPr lang="en-US" sz="950" dirty="0"/>
              <a:t>      3.  Elah - Baasha’s son, ruled two years .  While drunk one of his military commanders killed him  (16:8-10) </a:t>
            </a:r>
            <a:br>
              <a:rPr lang="en-US" sz="950" dirty="0"/>
            </a:br>
            <a:r>
              <a:rPr lang="en-US" sz="950" dirty="0"/>
              <a:t>      4.  Zimri - Elah’s assassin, wiped out all of Baasha’s line.  He reigned for only 7 days.  Burned himself up in his own </a:t>
            </a:r>
            <a:br>
              <a:rPr lang="en-US" sz="950" dirty="0"/>
            </a:br>
            <a:r>
              <a:rPr lang="en-US" sz="950" dirty="0"/>
              <a:t>           house when besieged by Omri, one of his commanders (16:11-20).  </a:t>
            </a:r>
          </a:p>
          <a:p>
            <a:r>
              <a:rPr lang="en-US" sz="950" dirty="0"/>
              <a:t>       5. Tibni - tried to take the throne from Omri, who had been declared king after Zimri’s death, but Omri prevails and    </a:t>
            </a:r>
            <a:br>
              <a:rPr lang="en-US" sz="950" dirty="0"/>
            </a:br>
            <a:r>
              <a:rPr lang="en-US" sz="950" dirty="0"/>
              <a:t>            assumes the throne (16:21-22).</a:t>
            </a:r>
          </a:p>
          <a:p>
            <a:r>
              <a:rPr lang="en-US" sz="950" dirty="0"/>
              <a:t>       6.  Omri reigned twelve years and earned the distinction of acting “more wickedly than all who were before him” (16:25).  </a:t>
            </a:r>
          </a:p>
          <a:p>
            <a:r>
              <a:rPr lang="en-US" sz="950" dirty="0"/>
              <a:t>             It was Omri who establishes Samaria as the capital Israel and installed and even more wicked king after him</a:t>
            </a:r>
            <a:r>
              <a:rPr lang="is-IS" sz="950" dirty="0"/>
              <a:t>…Ahab </a:t>
            </a:r>
            <a:br>
              <a:rPr lang="is-IS" sz="950" dirty="0"/>
            </a:br>
            <a:r>
              <a:rPr lang="is-IS" sz="950" dirty="0"/>
              <a:t>            (16:28-30). </a:t>
            </a:r>
          </a:p>
          <a:p>
            <a:r>
              <a:rPr lang="is-IS" sz="950" b="1" dirty="0"/>
              <a:t>Chapters 17-22: </a:t>
            </a:r>
            <a:r>
              <a:rPr lang="is-IS" sz="950" dirty="0"/>
              <a:t>Ahab and Elijah: “When we reach the last six verses of chapter 16, we understand why the previous couple of chapters focus more on Israel than on Judah.  Like the crash of cymbals after a swelling crescendo, Ahab is the climax of evil in 1 Kings” --- Charles Swindoll.   (See 16:33).    With the darkness of Ahab God prodiuces the light of the prophet Elijah.  </a:t>
            </a:r>
          </a:p>
          <a:p>
            <a:pPr marL="171450" indent="-171450">
              <a:buFont typeface="Arial" charset="0"/>
              <a:buChar char="•"/>
            </a:pPr>
            <a:r>
              <a:rPr lang="is-IS" sz="950" b="1" dirty="0"/>
              <a:t>Chapter 17: </a:t>
            </a:r>
            <a:br>
              <a:rPr lang="is-IS" sz="950" b="1" dirty="0"/>
            </a:br>
            <a:r>
              <a:rPr lang="is-IS" sz="950" b="1" dirty="0"/>
              <a:t>-</a:t>
            </a:r>
            <a:r>
              <a:rPr lang="is-IS" sz="950" dirty="0"/>
              <a:t>Elijah suddenly appears befor Ahab and tells him of the drought God is to bring a drought upon.  </a:t>
            </a:r>
            <a:br>
              <a:rPr lang="is-IS" sz="950" dirty="0"/>
            </a:br>
            <a:r>
              <a:rPr lang="is-IS" sz="950" dirty="0"/>
              <a:t>- He goes to the brook Cherith and learns to depend upon God as ravens bring him his food.  </a:t>
            </a:r>
            <a:br>
              <a:rPr lang="is-IS" sz="950" dirty="0"/>
            </a:br>
            <a:r>
              <a:rPr lang="is-IS" sz="950" dirty="0"/>
              <a:t>- When the brook dries up Elijah goes north to Zarephath to live with an impoverished widow and her son.  When the boy does </a:t>
            </a:r>
            <a:br>
              <a:rPr lang="is-IS" sz="950" dirty="0"/>
            </a:br>
            <a:r>
              <a:rPr lang="is-IS" sz="950" dirty="0"/>
              <a:t>   Elijah prays three times and God restores the life of the boy.  </a:t>
            </a:r>
          </a:p>
          <a:p>
            <a:pPr marL="171450" indent="-171450">
              <a:buFont typeface="Arial" charset="0"/>
              <a:buChar char="•"/>
            </a:pPr>
            <a:r>
              <a:rPr lang="is-IS" sz="950" b="1" dirty="0"/>
              <a:t>Chapter 18:</a:t>
            </a:r>
            <a:r>
              <a:rPr lang="is-IS" sz="950" dirty="0"/>
              <a:t>The challenge ofa showdown with the 450 prophets of Baal on Mount Caramel.  Defeated and slain, Elijah anounces the drought is over and warns Ahab that he had better run for cover.  Ahabs wife, enraged over the defeat of her prophets, seeks the life of Elijah (19:1-2).  </a:t>
            </a:r>
          </a:p>
          <a:p>
            <a:pPr marL="171450" indent="-171450">
              <a:buFont typeface="Arial" charset="0"/>
              <a:buChar char="•"/>
            </a:pPr>
            <a:r>
              <a:rPr lang="is-IS" sz="950" b="1" dirty="0"/>
              <a:t>Chapter 19 </a:t>
            </a:r>
            <a:r>
              <a:rPr lang="is-IS" sz="950" dirty="0"/>
              <a:t>- Elijah runs for his life in the wilderness of Beersheba where he sits under a “broom tree” (juniper) and mopes (19:5).  After finding a cave on Mount Horeb God assures Elijah that he is not alone in his service to the Lord  (19:14) - thr=ere are 7000 others who have not bowed to Baal (19:18).  The chapter closes with the call of Elisha.  </a:t>
            </a:r>
          </a:p>
          <a:p>
            <a:pPr marL="171450" indent="-171450">
              <a:buFont typeface="Arial" charset="0"/>
              <a:buChar char="•"/>
            </a:pPr>
            <a:r>
              <a:rPr lang="is-IS" sz="950" b="1" dirty="0"/>
              <a:t>Chapter 20 - </a:t>
            </a:r>
            <a:r>
              <a:rPr lang="is-IS" sz="950" dirty="0"/>
              <a:t>Ahab defeats Ben-hadad (Syria) twice in battle and disobeys God by allowing the king to live (like Saul befroe him) (see 20:36).  </a:t>
            </a:r>
          </a:p>
          <a:p>
            <a:pPr marL="171450" indent="-171450">
              <a:buFont typeface="Arial" charset="0"/>
              <a:buChar char="•"/>
            </a:pPr>
            <a:r>
              <a:rPr lang="is-IS" sz="950" b="1" dirty="0"/>
              <a:t>Chapter 21 - </a:t>
            </a:r>
            <a:r>
              <a:rPr lang="is-IS" sz="950" dirty="0"/>
              <a:t>The story of Naboth’s vineyard and Ahab promises the death of Ahab and Jezebel and that the dogs would drink/eat their blood. (21:19, 23).  The chapter ends with Ahab’s repentance.  </a:t>
            </a:r>
          </a:p>
          <a:p>
            <a:pPr marL="171450" indent="-171450">
              <a:buFont typeface="Arial" charset="0"/>
              <a:buChar char="•"/>
            </a:pPr>
            <a:r>
              <a:rPr lang="is-IS" sz="950" b="1" dirty="0"/>
              <a:t>Chapter 22 - </a:t>
            </a:r>
            <a:r>
              <a:rPr lang="is-IS" sz="950" dirty="0"/>
              <a:t>Ahab convinces Jehoshopaht (Judah) to adid him in fighting the Syrians to reclaim the city of Ramoth-gilead.  In spite of Miciah’s warning, Ahab goes ot war.  There Ahab disguises himself as a regular soldier but was killed by an arrow, bleeding to death in his cahriot and the dogs come and lick his blood just as Elig=jah had promised (22:34-38).  After Ahabs death, his son, Ahaziah becomes king and does evil (22:52).  </a:t>
            </a:r>
            <a:endParaRPr lang="is-IS" sz="950" b="1" dirty="0"/>
          </a:p>
          <a:p>
            <a:pPr marL="171450" indent="-171450">
              <a:buFont typeface="Arial" charset="0"/>
              <a:buChar char="•"/>
            </a:pPr>
            <a:endParaRPr lang="is-IS" sz="950" b="1" dirty="0"/>
          </a:p>
          <a:p>
            <a:pPr marL="171450" indent="-171450">
              <a:buFont typeface="Arial" charset="0"/>
              <a:buChar char="•"/>
            </a:pPr>
            <a:endParaRPr lang="en-US" sz="950" b="1" dirty="0"/>
          </a:p>
          <a:p>
            <a:pPr marL="628650" lvl="1" indent="-171450">
              <a:buFont typeface="Arial" charset="0"/>
              <a:buChar char="•"/>
            </a:pPr>
            <a:endParaRPr lang="en-US" sz="950" dirty="0"/>
          </a:p>
          <a:p>
            <a:pPr marL="171450" indent="-171450">
              <a:buFont typeface="Arial" charset="0"/>
              <a:buChar char="•"/>
            </a:pPr>
            <a:endParaRPr lang="en-US" sz="950" dirty="0"/>
          </a:p>
        </p:txBody>
      </p:sp>
    </p:spTree>
    <p:extLst>
      <p:ext uri="{BB962C8B-B14F-4D97-AF65-F5344CB8AC3E}">
        <p14:creationId xmlns:p14="http://schemas.microsoft.com/office/powerpoint/2010/main" val="1642750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19</a:t>
            </a:fld>
            <a:endParaRPr lang="en-US" dirty="0"/>
          </a:p>
        </p:txBody>
      </p:sp>
    </p:spTree>
    <p:extLst>
      <p:ext uri="{BB962C8B-B14F-4D97-AF65-F5344CB8AC3E}">
        <p14:creationId xmlns:p14="http://schemas.microsoft.com/office/powerpoint/2010/main" val="3099038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1563" y="196850"/>
            <a:ext cx="4968875" cy="3727450"/>
          </a:xfrm>
        </p:spPr>
      </p:sp>
      <p:sp>
        <p:nvSpPr>
          <p:cNvPr id="3" name="Notes Placeholder 2"/>
          <p:cNvSpPr>
            <a:spLocks noGrp="1"/>
          </p:cNvSpPr>
          <p:nvPr>
            <p:ph type="body" idx="1"/>
          </p:nvPr>
        </p:nvSpPr>
        <p:spPr>
          <a:xfrm>
            <a:off x="196849" y="4034064"/>
            <a:ext cx="6619421" cy="5306786"/>
          </a:xfrm>
        </p:spPr>
        <p:txBody>
          <a:bodyPr/>
          <a:lstStyle/>
          <a:p>
            <a:r>
              <a:rPr lang="en-US" sz="900" dirty="0"/>
              <a:t>Date: Around 931-848 BC.  The Book of Kings deals with the kings of Judah (south) and Israel (north) after the division occurred.  These books are a history of the kingdom from the time of Solomon to the time of the Babylonian exile (Divided kingdom).  The first book tells us of the glory of Solomon, his wisdom (1-3) and wealth, including domestic, religious and political stability (4-10).  The Queen of Sheba would say of him, “not even half was told me; in wisdom and </a:t>
            </a:r>
            <a:r>
              <a:rPr lang="en-US" sz="900" b="1" dirty="0"/>
              <a:t>wealth</a:t>
            </a:r>
            <a:r>
              <a:rPr lang="en-US" sz="900" dirty="0"/>
              <a:t> you have far exceeded the report I heard” (10:7).  Unfortunately, this period of stability (about 20 years) is followed with his shame that has its beginning when he develops a “love for foreign women</a:t>
            </a:r>
            <a:r>
              <a:rPr lang="is-IS" sz="900" dirty="0"/>
              <a:t>…that turn his heart away” (11:1-3, 8).  Immortality and idolatry corrupt his kingdom from within: from fame to failure, from success to sensulaity, from temple builder to idolater.  The subsequent political issues were proportional to the immorality of the people of the time.  As se continue to see in our studies God makes a habit of purging those who pratice unrighteousness to preserve the faithful.  The </a:t>
            </a:r>
            <a:r>
              <a:rPr lang="is-IS" sz="900" i="1" dirty="0"/>
              <a:t>United Kingdom </a:t>
            </a:r>
            <a:r>
              <a:rPr lang="is-IS" sz="900" dirty="0"/>
              <a:t>ends with Solomon’s death and the </a:t>
            </a:r>
            <a:r>
              <a:rPr lang="is-IS" sz="900" i="1" dirty="0"/>
              <a:t>Divided Kingdom </a:t>
            </a:r>
            <a:r>
              <a:rPr lang="is-IS" sz="900" dirty="0"/>
              <a:t>begins when his son, Rehoboam takes counsel with young men (rather than elders) and implements a tax that leads to rebellion and war.  This enrages Jereboam and his followere and he takes control of the ten tribes to the north (Israel) and Jereboam takes the two tribes ot the south (Judah).  Israel has Samaria as its capital and Dan and Bethel as it worship places; Judah has Jerusalem (City of David or Zion) as it capital and its place of worship.  Two overriding themes are carried throughout the book: the morality/immorality of the kings and the ministry of the prophets as they take on a prominent role in accomplishing God’s purpose.  In First Kings we learn of the reigns of eight kings in the noirth and four kings in the south (Rehoboam, Abijam, Asa and Jehosophat).  Only Asa and Jehosophat were righteous leaders.  During this time we are introuduced to the prophets, Jehu, Elijah, and Elisha, among others. In the midst of the narrative we read of a young prophet who is mislead into disobeying God resulting in his death (13). Elijah abrupty appears to inform King Ahab of an impending famine on Israel because they had given themselves to idolatry.  Afterwards he runs to the brook Cherith where God feeds Him with ravens until the brook dries up.  Nearby he comes upon a Zarapheth widow and her son and makes provisions for her as a bit of flour and oil she has continually replinishes itself saving them from starving.  Later he will raise her dead son (17).  In an attempt to show that he was sent by God, he challenges 450 Baal priests to a showdown and wins (18).  Calling an end to the famine, Ahab tells this story to evil Jezebel and she becomes enraged and goes after Elijah intending to kill him.  Scared for his life, Elijah shows his humanity as he runs and pouts, even wishing for death.  One of the fun visons is of Elijah running - “skirt” in hand - ahead of Ahab’s chariot and ahead of the rain that God promised would end the famine (see 18:41-46).  God speaks to him in what is described as “a small still voice” where he is assured by God that he is not alone - that there were 7000 that had not bowed down to Baal.  Ahab and Jezebel also show their evil ways when they attempt to acquire Naboth’s vineyard that he refuses to relinquish.  Jezebel has him killed and Elijah promises that she would tragically die (21:19 through 23:25).  Elisha is introduced as Elijah’s successor (19:19-21).  </a:t>
            </a:r>
          </a:p>
          <a:p>
            <a:endParaRPr lang="is-IS" sz="900" dirty="0"/>
          </a:p>
          <a:p>
            <a:r>
              <a:rPr lang="is-IS" sz="900" dirty="0"/>
              <a:t>Application:</a:t>
            </a:r>
          </a:p>
          <a:p>
            <a:pPr marL="685800" lvl="1" indent="-228600">
              <a:buFont typeface="+mj-lt"/>
              <a:buAutoNum type="arabicPeriod"/>
            </a:pPr>
            <a:r>
              <a:rPr lang="is-IS" sz="900" dirty="0"/>
              <a:t>Unchanged bents (types) are inclined to be passed from parent to child.  Rehoboam learned idolatry from Solomon and Solomon learned uncontrolled lust from David.  What are we teaching our children?</a:t>
            </a:r>
          </a:p>
          <a:p>
            <a:pPr marL="685800" lvl="1" indent="-228600">
              <a:buFont typeface="+mj-lt"/>
              <a:buAutoNum type="arabicPeriod"/>
            </a:pPr>
            <a:r>
              <a:rPr lang="is-IS" sz="900" dirty="0"/>
              <a:t>Beware of prophets in sheep clothing; we can be easily deceived (13; Mt. 7:15).  </a:t>
            </a:r>
          </a:p>
          <a:p>
            <a:pPr marL="685800" lvl="1" indent="-228600">
              <a:buFont typeface="+mj-lt"/>
              <a:buAutoNum type="arabicPeriod"/>
            </a:pPr>
            <a:r>
              <a:rPr lang="is-IS" sz="900" dirty="0"/>
              <a:t>We are most vulnerable to temptation when we least expect it.  Solomon fell at the height of his success (Pro. 16:18; 1 Cor. 10:12).  </a:t>
            </a:r>
          </a:p>
          <a:p>
            <a:pPr marL="685800" lvl="1" indent="-228600">
              <a:buFont typeface="+mj-lt"/>
              <a:buAutoNum type="arabicPeriod"/>
            </a:pPr>
            <a:endParaRPr lang="is-IS" sz="900" dirty="0"/>
          </a:p>
          <a:p>
            <a:r>
              <a:rPr lang="is-IS" sz="900" dirty="0"/>
              <a:t>Key Thought: The kingdom prospered whenever the kings hearkened to the voice of God therough His prophets.  The political and domestic prosperity of Solomon was drectionally proportional to his spiritual focus (Deut. 28:1).  </a:t>
            </a:r>
          </a:p>
          <a:p>
            <a:pPr marL="685800" lvl="1" indent="-228600">
              <a:buFont typeface="+mj-lt"/>
              <a:buAutoNum type="arabicPeriod"/>
            </a:pPr>
            <a:endParaRPr lang="is-IS" sz="900" dirty="0"/>
          </a:p>
          <a:p>
            <a:pPr marL="685800" lvl="1" indent="-228600">
              <a:buFont typeface="+mj-lt"/>
              <a:buAutoNum type="arabicPeriod"/>
            </a:pPr>
            <a:endParaRPr lang="is-IS" sz="900" dirty="0"/>
          </a:p>
          <a:p>
            <a:pPr marL="685800" lvl="1" indent="-228600">
              <a:buFont typeface="+mj-lt"/>
              <a:buAutoNum type="arabicPeriod"/>
            </a:pPr>
            <a:endParaRPr lang="is-IS" sz="900" dirty="0"/>
          </a:p>
          <a:p>
            <a:pPr marL="685800" lvl="1" indent="-228600">
              <a:buFont typeface="+mj-lt"/>
              <a:buAutoNum type="arabicPeriod"/>
            </a:pPr>
            <a:endParaRPr lang="en-US" sz="900" dirty="0"/>
          </a:p>
        </p:txBody>
      </p:sp>
    </p:spTree>
    <p:extLst>
      <p:ext uri="{BB962C8B-B14F-4D97-AF65-F5344CB8AC3E}">
        <p14:creationId xmlns:p14="http://schemas.microsoft.com/office/powerpoint/2010/main" val="2711622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91C17C-C574-5A4E-8C31-A3BBF30A1AB0}" type="slidenum">
              <a:rPr lang="en-US" smtClean="0"/>
              <a:t>3</a:t>
            </a:fld>
            <a:endParaRPr lang="en-US" dirty="0"/>
          </a:p>
        </p:txBody>
      </p:sp>
    </p:spTree>
    <p:extLst>
      <p:ext uri="{BB962C8B-B14F-4D97-AF65-F5344CB8AC3E}">
        <p14:creationId xmlns:p14="http://schemas.microsoft.com/office/powerpoint/2010/main" val="2094513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425451" y="5226050"/>
            <a:ext cx="5964238" cy="3455988"/>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4</a:t>
            </a:fld>
            <a:endParaRPr lang="en-US" dirty="0"/>
          </a:p>
        </p:txBody>
      </p:sp>
    </p:spTree>
    <p:extLst>
      <p:ext uri="{BB962C8B-B14F-4D97-AF65-F5344CB8AC3E}">
        <p14:creationId xmlns:p14="http://schemas.microsoft.com/office/powerpoint/2010/main" val="1485761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C61D23-DFF2-4156-86B1-869FDB8D0869}" type="slidenum">
              <a:rPr lang="en-US"/>
              <a:pPr/>
              <a:t>5</a:t>
            </a:fld>
            <a:endParaRPr lang="en-US" dirty="0"/>
          </a:p>
        </p:txBody>
      </p:sp>
      <p:sp>
        <p:nvSpPr>
          <p:cNvPr id="25602" name="Rectangle 2"/>
          <p:cNvSpPr>
            <a:spLocks noGrp="1" noRot="1" noChangeAspect="1" noChangeArrowheads="1" noTextEdit="1"/>
          </p:cNvSpPr>
          <p:nvPr>
            <p:ph type="sldImg"/>
          </p:nvPr>
        </p:nvSpPr>
        <p:spPr>
          <a:xfrm>
            <a:off x="158750" y="703263"/>
            <a:ext cx="6843713" cy="5132387"/>
          </a:xfrm>
          <a:ln/>
        </p:spPr>
      </p:sp>
      <p:sp>
        <p:nvSpPr>
          <p:cNvPr id="2560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965646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3E7A96-B024-4D46-981B-88F40BF0A6FC}" type="slidenum">
              <a:rPr lang="en-US" smtClean="0"/>
              <a:t>12</a:t>
            </a:fld>
            <a:endParaRPr lang="en-US" dirty="0"/>
          </a:p>
        </p:txBody>
      </p:sp>
    </p:spTree>
    <p:extLst>
      <p:ext uri="{BB962C8B-B14F-4D97-AF65-F5344CB8AC3E}">
        <p14:creationId xmlns:p14="http://schemas.microsoft.com/office/powerpoint/2010/main" val="1205895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9E2C24-1099-8B48-A5D1-8E89D0F2DEB1}" type="slidenum">
              <a:rPr lang="en-US" smtClean="0"/>
              <a:t>15</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17</a:t>
            </a:fld>
            <a:endParaRPr lang="en-US" dirty="0"/>
          </a:p>
        </p:txBody>
      </p:sp>
    </p:spTree>
    <p:extLst>
      <p:ext uri="{BB962C8B-B14F-4D97-AF65-F5344CB8AC3E}">
        <p14:creationId xmlns:p14="http://schemas.microsoft.com/office/powerpoint/2010/main" val="1394124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18</a:t>
            </a:fld>
            <a:endParaRPr lang="en-US" dirty="0"/>
          </a:p>
        </p:txBody>
      </p:sp>
    </p:spTree>
    <p:extLst>
      <p:ext uri="{BB962C8B-B14F-4D97-AF65-F5344CB8AC3E}">
        <p14:creationId xmlns:p14="http://schemas.microsoft.com/office/powerpoint/2010/main" val="631481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12/28/22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12/28/22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1 Kings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Prophets</a:t>
            </a:r>
          </a:p>
        </p:txBody>
      </p:sp>
      <p:sp>
        <p:nvSpPr>
          <p:cNvPr id="3" name="Content Placeholder 2"/>
          <p:cNvSpPr>
            <a:spLocks noGrp="1"/>
          </p:cNvSpPr>
          <p:nvPr>
            <p:ph idx="1"/>
          </p:nvPr>
        </p:nvSpPr>
        <p:spPr>
          <a:xfrm>
            <a:off x="228600" y="1905000"/>
            <a:ext cx="8763000" cy="4495800"/>
          </a:xfrm>
        </p:spPr>
        <p:txBody>
          <a:bodyPr/>
          <a:lstStyle/>
          <a:p>
            <a:r>
              <a:rPr lang="en-US" sz="2800" b="1" dirty="0"/>
              <a:t>Major.</a:t>
            </a:r>
            <a:r>
              <a:rPr lang="en-US" sz="2800" dirty="0"/>
              <a:t> Isaiah, Jeremiah, Ezekiel, Daniel.</a:t>
            </a:r>
          </a:p>
          <a:p>
            <a:r>
              <a:rPr lang="en-US" sz="2800" b="1" dirty="0"/>
              <a:t>Minor.</a:t>
            </a:r>
            <a:r>
              <a:rPr lang="en-US" sz="2800" dirty="0"/>
              <a:t> Hosea, Obadiah, Nahum, Haggai, Joel, Jonah, Habakkuk, Zechariah, Amos, Micah, Zephaniah, Malachi.</a:t>
            </a:r>
          </a:p>
          <a:p>
            <a:endParaRPr lang="en-US" dirty="0"/>
          </a:p>
        </p:txBody>
      </p:sp>
    </p:spTree>
    <p:extLst>
      <p:ext uri="{BB962C8B-B14F-4D97-AF65-F5344CB8AC3E}">
        <p14:creationId xmlns:p14="http://schemas.microsoft.com/office/powerpoint/2010/main" val="1769042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89928084"/>
              </p:ext>
            </p:extLst>
          </p:nvPr>
        </p:nvGraphicFramePr>
        <p:xfrm>
          <a:off x="228601" y="974227"/>
          <a:ext cx="8747240" cy="5001546"/>
        </p:xfrm>
        <a:graphic>
          <a:graphicData uri="http://schemas.openxmlformats.org/drawingml/2006/table">
            <a:tbl>
              <a:tblPr firstRow="1" bandRow="1">
                <a:tableStyleId>{5940675A-B579-460E-94D1-54222C63F5DA}</a:tableStyleId>
              </a:tblPr>
              <a:tblGrid>
                <a:gridCol w="874724">
                  <a:extLst>
                    <a:ext uri="{9D8B030D-6E8A-4147-A177-3AD203B41FA5}">
                      <a16:colId xmlns:a16="http://schemas.microsoft.com/office/drawing/2014/main" val="20000"/>
                    </a:ext>
                  </a:extLst>
                </a:gridCol>
                <a:gridCol w="460237">
                  <a:extLst>
                    <a:ext uri="{9D8B030D-6E8A-4147-A177-3AD203B41FA5}">
                      <a16:colId xmlns:a16="http://schemas.microsoft.com/office/drawing/2014/main" val="20001"/>
                    </a:ext>
                  </a:extLst>
                </a:gridCol>
                <a:gridCol w="468668">
                  <a:extLst>
                    <a:ext uri="{9D8B030D-6E8A-4147-A177-3AD203B41FA5}">
                      <a16:colId xmlns:a16="http://schemas.microsoft.com/office/drawing/2014/main" val="20002"/>
                    </a:ext>
                  </a:extLst>
                </a:gridCol>
                <a:gridCol w="1198367">
                  <a:extLst>
                    <a:ext uri="{9D8B030D-6E8A-4147-A177-3AD203B41FA5}">
                      <a16:colId xmlns:a16="http://schemas.microsoft.com/office/drawing/2014/main" val="20003"/>
                    </a:ext>
                  </a:extLst>
                </a:gridCol>
                <a:gridCol w="966747">
                  <a:extLst>
                    <a:ext uri="{9D8B030D-6E8A-4147-A177-3AD203B41FA5}">
                      <a16:colId xmlns:a16="http://schemas.microsoft.com/office/drawing/2014/main" val="20004"/>
                    </a:ext>
                  </a:extLst>
                </a:gridCol>
                <a:gridCol w="1279600">
                  <a:extLst>
                    <a:ext uri="{9D8B030D-6E8A-4147-A177-3AD203B41FA5}">
                      <a16:colId xmlns:a16="http://schemas.microsoft.com/office/drawing/2014/main" val="20005"/>
                    </a:ext>
                  </a:extLst>
                </a:gridCol>
                <a:gridCol w="613755">
                  <a:extLst>
                    <a:ext uri="{9D8B030D-6E8A-4147-A177-3AD203B41FA5}">
                      <a16:colId xmlns:a16="http://schemas.microsoft.com/office/drawing/2014/main" val="20006"/>
                    </a:ext>
                  </a:extLst>
                </a:gridCol>
                <a:gridCol w="479122">
                  <a:extLst>
                    <a:ext uri="{9D8B030D-6E8A-4147-A177-3AD203B41FA5}">
                      <a16:colId xmlns:a16="http://schemas.microsoft.com/office/drawing/2014/main" val="20007"/>
                    </a:ext>
                  </a:extLst>
                </a:gridCol>
                <a:gridCol w="1475325">
                  <a:extLst>
                    <a:ext uri="{9D8B030D-6E8A-4147-A177-3AD203B41FA5}">
                      <a16:colId xmlns:a16="http://schemas.microsoft.com/office/drawing/2014/main" val="20008"/>
                    </a:ext>
                  </a:extLst>
                </a:gridCol>
                <a:gridCol w="930695">
                  <a:extLst>
                    <a:ext uri="{9D8B030D-6E8A-4147-A177-3AD203B41FA5}">
                      <a16:colId xmlns:a16="http://schemas.microsoft.com/office/drawing/2014/main" val="20009"/>
                    </a:ext>
                  </a:extLst>
                </a:gridCol>
              </a:tblGrid>
              <a:tr h="227172">
                <a:tc>
                  <a:txBody>
                    <a:bodyPr/>
                    <a:lstStyle/>
                    <a:p>
                      <a:pPr algn="ctr"/>
                      <a:r>
                        <a:rPr lang="en-US" sz="800" dirty="0">
                          <a:solidFill>
                            <a:schemeClr val="bg1"/>
                          </a:solidFill>
                          <a:latin typeface="Abadi MT Condensed Extra Bold" charset="0"/>
                          <a:ea typeface="Abadi MT Condensed Extra Bold" charset="0"/>
                          <a:cs typeface="Abadi MT Condensed Extra Bold" charset="0"/>
                        </a:rPr>
                        <a:t>KINGS</a:t>
                      </a:r>
                    </a:p>
                  </a:txBody>
                  <a:tcPr marL="68580" marR="68580" marT="34290" marB="34290">
                    <a:solidFill>
                      <a:srgbClr val="7030A0"/>
                    </a:solidFill>
                  </a:tcPr>
                </a:tc>
                <a:tc>
                  <a:txBody>
                    <a:bodyPr/>
                    <a:lstStyle/>
                    <a:p>
                      <a:pPr algn="ctr"/>
                      <a:r>
                        <a:rPr lang="en-US" sz="800" dirty="0">
                          <a:solidFill>
                            <a:schemeClr val="bg1"/>
                          </a:solidFill>
                          <a:latin typeface="Abadi MT Condensed Extra Bold" charset="0"/>
                          <a:ea typeface="Abadi MT Condensed Extra Bold" charset="0"/>
                          <a:cs typeface="Abadi MT Condensed Extra Bold" charset="0"/>
                        </a:rPr>
                        <a:t>GODLY?</a:t>
                      </a:r>
                    </a:p>
                  </a:txBody>
                  <a:tcPr marL="68580" marR="68580" marT="34290" marB="34290">
                    <a:solidFill>
                      <a:srgbClr val="7030A0"/>
                    </a:solidFill>
                  </a:tcPr>
                </a:tc>
                <a:tc>
                  <a:txBody>
                    <a:bodyPr/>
                    <a:lstStyle/>
                    <a:p>
                      <a:pPr algn="ctr"/>
                      <a:r>
                        <a:rPr lang="en-US" sz="800" dirty="0">
                          <a:solidFill>
                            <a:schemeClr val="bg1"/>
                          </a:solidFill>
                          <a:latin typeface="Abadi MT Condensed Extra Bold" charset="0"/>
                          <a:ea typeface="Abadi MT Condensed Extra Bold" charset="0"/>
                          <a:cs typeface="Abadi MT Condensed Extra Bold" charset="0"/>
                        </a:rPr>
                        <a:t>YEARS</a:t>
                      </a:r>
                    </a:p>
                  </a:txBody>
                  <a:tcPr marL="68580" marR="68580" marT="34290" marB="34290">
                    <a:solidFill>
                      <a:srgbClr val="7030A0"/>
                    </a:solidFill>
                  </a:tcPr>
                </a:tc>
                <a:tc>
                  <a:txBody>
                    <a:bodyPr/>
                    <a:lstStyle/>
                    <a:p>
                      <a:pPr algn="ctr"/>
                      <a:r>
                        <a:rPr lang="en-US" sz="800" dirty="0">
                          <a:solidFill>
                            <a:schemeClr val="bg1"/>
                          </a:solidFill>
                          <a:latin typeface="Abadi MT Condensed Extra Bold" charset="0"/>
                          <a:ea typeface="Abadi MT Condensed Extra Bold" charset="0"/>
                          <a:cs typeface="Abadi MT Condensed Extra Bold" charset="0"/>
                        </a:rPr>
                        <a:t>SCRIPTURE</a:t>
                      </a:r>
                    </a:p>
                  </a:txBody>
                  <a:tcPr marL="68580" marR="68580" marT="34290" marB="34290">
                    <a:solidFill>
                      <a:srgbClr val="7030A0"/>
                    </a:solidFill>
                  </a:tcPr>
                </a:tc>
                <a:tc>
                  <a:txBody>
                    <a:bodyPr/>
                    <a:lstStyle/>
                    <a:p>
                      <a:pPr algn="ctr"/>
                      <a:r>
                        <a:rPr lang="en-US" sz="800" dirty="0">
                          <a:solidFill>
                            <a:schemeClr val="bg1"/>
                          </a:solidFill>
                          <a:latin typeface="Abadi MT Condensed Extra Bold" charset="0"/>
                          <a:ea typeface="Abadi MT Condensed Extra Bold" charset="0"/>
                          <a:cs typeface="Abadi MT Condensed Extra Bold" charset="0"/>
                        </a:rPr>
                        <a:t>PROPHETS</a:t>
                      </a:r>
                    </a:p>
                  </a:txBody>
                  <a:tcPr marL="68580" marR="68580" marT="34290" marB="34290">
                    <a:solidFill>
                      <a:srgbClr val="7030A0"/>
                    </a:solidFill>
                  </a:tcPr>
                </a:tc>
                <a:tc>
                  <a:txBody>
                    <a:bodyPr/>
                    <a:lstStyle/>
                    <a:p>
                      <a:pPr algn="ctr"/>
                      <a:r>
                        <a:rPr lang="en-US" sz="800" dirty="0">
                          <a:solidFill>
                            <a:schemeClr val="bg1"/>
                          </a:solidFill>
                          <a:latin typeface="Abadi MT Condensed Extra Bold" charset="0"/>
                          <a:ea typeface="Abadi MT Condensed Extra Bold" charset="0"/>
                          <a:cs typeface="Abadi MT Condensed Extra Bold" charset="0"/>
                        </a:rPr>
                        <a:t>KINGS</a:t>
                      </a:r>
                    </a:p>
                  </a:txBody>
                  <a:tcPr marL="68580" marR="68580" marT="34290" marB="34290">
                    <a:solidFill>
                      <a:srgbClr val="FF0000"/>
                    </a:solidFill>
                  </a:tcPr>
                </a:tc>
                <a:tc>
                  <a:txBody>
                    <a:bodyPr/>
                    <a:lstStyle/>
                    <a:p>
                      <a:pPr algn="ctr"/>
                      <a:r>
                        <a:rPr lang="en-US" sz="800" dirty="0">
                          <a:solidFill>
                            <a:schemeClr val="bg1"/>
                          </a:solidFill>
                          <a:latin typeface="Abadi MT Condensed Extra Bold" charset="0"/>
                          <a:ea typeface="Abadi MT Condensed Extra Bold" charset="0"/>
                          <a:cs typeface="Abadi MT Condensed Extra Bold" charset="0"/>
                        </a:rPr>
                        <a:t>GODLY?</a:t>
                      </a:r>
                    </a:p>
                  </a:txBody>
                  <a:tcPr marL="68580" marR="68580" marT="34290" marB="34290">
                    <a:solidFill>
                      <a:srgbClr val="FF0000"/>
                    </a:solidFill>
                  </a:tcPr>
                </a:tc>
                <a:tc>
                  <a:txBody>
                    <a:bodyPr/>
                    <a:lstStyle/>
                    <a:p>
                      <a:pPr algn="ctr"/>
                      <a:r>
                        <a:rPr lang="en-US" sz="800" dirty="0">
                          <a:solidFill>
                            <a:schemeClr val="bg1"/>
                          </a:solidFill>
                          <a:latin typeface="Abadi MT Condensed Extra Bold" charset="0"/>
                          <a:ea typeface="Abadi MT Condensed Extra Bold" charset="0"/>
                          <a:cs typeface="Abadi MT Condensed Extra Bold" charset="0"/>
                        </a:rPr>
                        <a:t>YEARS</a:t>
                      </a:r>
                    </a:p>
                  </a:txBody>
                  <a:tcPr marL="68580" marR="68580" marT="34290" marB="34290">
                    <a:solidFill>
                      <a:srgbClr val="FF0000"/>
                    </a:solidFill>
                  </a:tcPr>
                </a:tc>
                <a:tc>
                  <a:txBody>
                    <a:bodyPr/>
                    <a:lstStyle/>
                    <a:p>
                      <a:pPr algn="ctr"/>
                      <a:r>
                        <a:rPr lang="en-US" sz="800" dirty="0">
                          <a:solidFill>
                            <a:schemeClr val="bg1"/>
                          </a:solidFill>
                          <a:latin typeface="Abadi MT Condensed Extra Bold" charset="0"/>
                          <a:ea typeface="Abadi MT Condensed Extra Bold" charset="0"/>
                          <a:cs typeface="Abadi MT Condensed Extra Bold" charset="0"/>
                        </a:rPr>
                        <a:t>SCRIPTURE</a:t>
                      </a:r>
                    </a:p>
                  </a:txBody>
                  <a:tcPr marL="68580" marR="68580" marT="34290" marB="34290">
                    <a:solidFill>
                      <a:srgbClr val="FF0000"/>
                    </a:solidFill>
                  </a:tcPr>
                </a:tc>
                <a:tc>
                  <a:txBody>
                    <a:bodyPr/>
                    <a:lstStyle/>
                    <a:p>
                      <a:pPr algn="ctr"/>
                      <a:r>
                        <a:rPr lang="en-US" sz="800" dirty="0">
                          <a:solidFill>
                            <a:schemeClr val="bg1"/>
                          </a:solidFill>
                          <a:latin typeface="Abadi MT Condensed Extra Bold" charset="0"/>
                          <a:ea typeface="Abadi MT Condensed Extra Bold" charset="0"/>
                          <a:cs typeface="Abadi MT Condensed Extra Bold" charset="0"/>
                        </a:rPr>
                        <a:t>PROPHETS</a:t>
                      </a:r>
                    </a:p>
                  </a:txBody>
                  <a:tcPr marL="68580" marR="68580" marT="34290" marB="34290">
                    <a:solidFill>
                      <a:srgbClr val="FF0000"/>
                    </a:solidFill>
                  </a:tcPr>
                </a:tc>
                <a:extLst>
                  <a:ext uri="{0D108BD9-81ED-4DB2-BD59-A6C34878D82A}">
                    <a16:rowId xmlns:a16="http://schemas.microsoft.com/office/drawing/2014/main" val="10000"/>
                  </a:ext>
                </a:extLst>
              </a:tr>
              <a:tr h="208998">
                <a:tc>
                  <a:txBody>
                    <a:bodyPr/>
                    <a:lstStyle/>
                    <a:p>
                      <a:r>
                        <a:rPr lang="en-US" sz="900" b="1" baseline="0" dirty="0">
                          <a:solidFill>
                            <a:srgbClr val="7030A0"/>
                          </a:solidFill>
                        </a:rPr>
                        <a:t>Jeroboam</a:t>
                      </a:r>
                    </a:p>
                  </a:txBody>
                  <a:tcPr marL="68580" marR="68580" marT="34290" marB="34290">
                    <a:solidFill>
                      <a:schemeClr val="tx2">
                        <a:lumMod val="20000"/>
                        <a:lumOff val="80000"/>
                      </a:schemeClr>
                    </a:solidFill>
                  </a:tcPr>
                </a:tc>
                <a:tc>
                  <a:txBody>
                    <a:bodyPr/>
                    <a:lstStyle/>
                    <a:p>
                      <a:r>
                        <a:rPr lang="en-US" sz="900" b="1" dirty="0">
                          <a:solidFill>
                            <a:srgbClr val="7030A0"/>
                          </a:solidFill>
                        </a:rPr>
                        <a:t>No</a:t>
                      </a:r>
                    </a:p>
                  </a:txBody>
                  <a:tcPr marL="68580" marR="68580" marT="34290" marB="34290">
                    <a:solidFill>
                      <a:schemeClr val="tx2">
                        <a:lumMod val="20000"/>
                        <a:lumOff val="80000"/>
                      </a:schemeClr>
                    </a:solidFill>
                  </a:tcPr>
                </a:tc>
                <a:tc>
                  <a:txBody>
                    <a:bodyPr/>
                    <a:lstStyle/>
                    <a:p>
                      <a:r>
                        <a:rPr lang="en-US" sz="900" b="1" dirty="0">
                          <a:solidFill>
                            <a:srgbClr val="7030A0"/>
                          </a:solidFill>
                        </a:rPr>
                        <a:t>22</a:t>
                      </a:r>
                    </a:p>
                  </a:txBody>
                  <a:tcPr marL="68580" marR="68580" marT="34290" marB="34290">
                    <a:solidFill>
                      <a:schemeClr val="tx2">
                        <a:lumMod val="20000"/>
                        <a:lumOff val="80000"/>
                      </a:schemeClr>
                    </a:solidFill>
                  </a:tcPr>
                </a:tc>
                <a:tc>
                  <a:txBody>
                    <a:bodyPr/>
                    <a:lstStyle/>
                    <a:p>
                      <a:r>
                        <a:rPr lang="en-US" sz="900" b="1" dirty="0">
                          <a:solidFill>
                            <a:srgbClr val="7030A0"/>
                          </a:solidFill>
                        </a:rPr>
                        <a:t>1 Kings 12-14</a:t>
                      </a:r>
                    </a:p>
                  </a:txBody>
                  <a:tcPr marL="68580" marR="68580" marT="34290" marB="34290">
                    <a:solidFill>
                      <a:schemeClr val="tx2">
                        <a:lumMod val="20000"/>
                        <a:lumOff val="80000"/>
                      </a:schemeClr>
                    </a:solidFill>
                  </a:tcPr>
                </a:tc>
                <a:tc>
                  <a:txBody>
                    <a:bodyPr/>
                    <a:lstStyle/>
                    <a:p>
                      <a:endParaRPr lang="en-US" sz="900" b="1" dirty="0">
                        <a:solidFill>
                          <a:srgbClr val="7030A0"/>
                        </a:solidFill>
                      </a:endParaRPr>
                    </a:p>
                  </a:txBody>
                  <a:tcPr marL="68580" marR="68580" marT="34290" marB="34290">
                    <a:solidFill>
                      <a:schemeClr val="tx2">
                        <a:lumMod val="20000"/>
                        <a:lumOff val="80000"/>
                      </a:schemeClr>
                    </a:solidFill>
                  </a:tcPr>
                </a:tc>
                <a:tc>
                  <a:txBody>
                    <a:bodyPr/>
                    <a:lstStyle/>
                    <a:p>
                      <a:r>
                        <a:rPr lang="en-US" sz="900" b="1" dirty="0">
                          <a:solidFill>
                            <a:schemeClr val="tx1"/>
                          </a:solidFill>
                        </a:rPr>
                        <a:t>Rehoboam</a:t>
                      </a:r>
                    </a:p>
                  </a:txBody>
                  <a:tcPr marL="68580" marR="68580" marT="34290" marB="34290">
                    <a:solidFill>
                      <a:schemeClr val="accent2">
                        <a:lumMod val="20000"/>
                        <a:lumOff val="80000"/>
                      </a:schemeClr>
                    </a:solidFill>
                  </a:tcPr>
                </a:tc>
                <a:tc>
                  <a:txBody>
                    <a:bodyPr/>
                    <a:lstStyle/>
                    <a:p>
                      <a:r>
                        <a:rPr lang="en-US" sz="900" b="1" dirty="0">
                          <a:solidFill>
                            <a:schemeClr val="tx1"/>
                          </a:solidFill>
                        </a:rPr>
                        <a:t>No</a:t>
                      </a:r>
                    </a:p>
                  </a:txBody>
                  <a:tcPr marL="68580" marR="68580" marT="34290" marB="34290">
                    <a:solidFill>
                      <a:schemeClr val="accent2">
                        <a:lumMod val="20000"/>
                        <a:lumOff val="80000"/>
                      </a:schemeClr>
                    </a:solidFill>
                  </a:tcPr>
                </a:tc>
                <a:tc>
                  <a:txBody>
                    <a:bodyPr/>
                    <a:lstStyle/>
                    <a:p>
                      <a:r>
                        <a:rPr lang="en-US" sz="900" b="1" dirty="0">
                          <a:solidFill>
                            <a:schemeClr val="tx1"/>
                          </a:solidFill>
                        </a:rPr>
                        <a:t>17</a:t>
                      </a:r>
                    </a:p>
                  </a:txBody>
                  <a:tcPr marL="68580" marR="68580" marT="34290" marB="34290">
                    <a:solidFill>
                      <a:schemeClr val="accent2">
                        <a:lumMod val="20000"/>
                        <a:lumOff val="80000"/>
                      </a:schemeClr>
                    </a:solidFill>
                  </a:tcPr>
                </a:tc>
                <a:tc>
                  <a:txBody>
                    <a:bodyPr/>
                    <a:lstStyle/>
                    <a:p>
                      <a:r>
                        <a:rPr lang="en-US" sz="900" b="1" dirty="0">
                          <a:solidFill>
                            <a:schemeClr val="tx1"/>
                          </a:solidFill>
                        </a:rPr>
                        <a:t>1 Ki. 12:14; 2 Chr. 11-12</a:t>
                      </a:r>
                    </a:p>
                  </a:txBody>
                  <a:tcPr marL="68580" marR="68580" marT="34290" marB="34290">
                    <a:solidFill>
                      <a:schemeClr val="accent2">
                        <a:lumMod val="20000"/>
                        <a:lumOff val="80000"/>
                      </a:schemeClr>
                    </a:solidFill>
                  </a:tcPr>
                </a:tc>
                <a:tc>
                  <a:txBody>
                    <a:bodyPr/>
                    <a:lstStyle/>
                    <a:p>
                      <a:endParaRPr lang="en-US" sz="900" b="1" dirty="0">
                        <a:solidFill>
                          <a:schemeClr val="tx1"/>
                        </a:solidFill>
                      </a:endParaRPr>
                    </a:p>
                  </a:txBody>
                  <a:tcPr marL="68580" marR="68580" marT="34290" marB="34290">
                    <a:solidFill>
                      <a:schemeClr val="accent2">
                        <a:lumMod val="20000"/>
                        <a:lumOff val="80000"/>
                      </a:schemeClr>
                    </a:solidFill>
                  </a:tcPr>
                </a:tc>
                <a:extLst>
                  <a:ext uri="{0D108BD9-81ED-4DB2-BD59-A6C34878D82A}">
                    <a16:rowId xmlns:a16="http://schemas.microsoft.com/office/drawing/2014/main" val="10001"/>
                  </a:ext>
                </a:extLst>
              </a:tr>
              <a:tr h="208998">
                <a:tc>
                  <a:txBody>
                    <a:bodyPr/>
                    <a:lstStyle/>
                    <a:p>
                      <a:r>
                        <a:rPr lang="en-US" sz="900" b="1" dirty="0">
                          <a:solidFill>
                            <a:srgbClr val="7030A0"/>
                          </a:solidFill>
                        </a:rPr>
                        <a:t>Nadab</a:t>
                      </a:r>
                    </a:p>
                  </a:txBody>
                  <a:tcPr marL="68580" marR="68580" marT="34290" marB="34290">
                    <a:solidFill>
                      <a:schemeClr val="tx2">
                        <a:lumMod val="20000"/>
                        <a:lumOff val="80000"/>
                      </a:schemeClr>
                    </a:solidFill>
                  </a:tcPr>
                </a:tc>
                <a:tc>
                  <a:txBody>
                    <a:bodyPr/>
                    <a:lstStyle/>
                    <a:p>
                      <a:r>
                        <a:rPr lang="en-US" sz="900" b="1" dirty="0">
                          <a:solidFill>
                            <a:srgbClr val="7030A0"/>
                          </a:solidFill>
                        </a:rPr>
                        <a:t>No</a:t>
                      </a:r>
                    </a:p>
                  </a:txBody>
                  <a:tcPr marL="68580" marR="68580" marT="34290" marB="34290">
                    <a:solidFill>
                      <a:schemeClr val="tx2">
                        <a:lumMod val="20000"/>
                        <a:lumOff val="80000"/>
                      </a:schemeClr>
                    </a:solidFill>
                  </a:tcPr>
                </a:tc>
                <a:tc>
                  <a:txBody>
                    <a:bodyPr/>
                    <a:lstStyle/>
                    <a:p>
                      <a:r>
                        <a:rPr lang="en-US" sz="900" b="1" dirty="0">
                          <a:solidFill>
                            <a:srgbClr val="7030A0"/>
                          </a:solidFill>
                        </a:rPr>
                        <a:t>2</a:t>
                      </a:r>
                    </a:p>
                  </a:txBody>
                  <a:tcPr marL="68580" marR="68580" marT="34290" marB="34290">
                    <a:solidFill>
                      <a:schemeClr val="tx2">
                        <a:lumMod val="20000"/>
                        <a:lumOff val="80000"/>
                      </a:schemeClr>
                    </a:solidFill>
                  </a:tcPr>
                </a:tc>
                <a:tc>
                  <a:txBody>
                    <a:bodyPr/>
                    <a:lstStyle/>
                    <a:p>
                      <a:r>
                        <a:rPr lang="en-US" sz="900" b="1" dirty="0">
                          <a:solidFill>
                            <a:srgbClr val="7030A0"/>
                          </a:solidFill>
                        </a:rPr>
                        <a:t>1 Kings 15</a:t>
                      </a:r>
                    </a:p>
                  </a:txBody>
                  <a:tcPr marL="68580" marR="68580" marT="34290" marB="34290">
                    <a:solidFill>
                      <a:schemeClr val="tx2">
                        <a:lumMod val="20000"/>
                        <a:lumOff val="80000"/>
                      </a:schemeClr>
                    </a:solidFill>
                  </a:tcPr>
                </a:tc>
                <a:tc>
                  <a:txBody>
                    <a:bodyPr/>
                    <a:lstStyle/>
                    <a:p>
                      <a:endParaRPr lang="en-US" sz="900" b="1" dirty="0">
                        <a:solidFill>
                          <a:srgbClr val="7030A0"/>
                        </a:solidFill>
                      </a:endParaRPr>
                    </a:p>
                  </a:txBody>
                  <a:tcPr marL="68580" marR="68580" marT="34290" marB="34290">
                    <a:solidFill>
                      <a:schemeClr val="tx2">
                        <a:lumMod val="20000"/>
                        <a:lumOff val="80000"/>
                      </a:schemeClr>
                    </a:solidFill>
                  </a:tcPr>
                </a:tc>
                <a:tc>
                  <a:txBody>
                    <a:bodyPr/>
                    <a:lstStyle/>
                    <a:p>
                      <a:r>
                        <a:rPr lang="en-US" sz="900" b="1" dirty="0">
                          <a:solidFill>
                            <a:schemeClr val="tx1"/>
                          </a:solidFill>
                        </a:rPr>
                        <a:t>Abijah (Abijam)</a:t>
                      </a:r>
                    </a:p>
                  </a:txBody>
                  <a:tcPr marL="68580" marR="68580" marT="34290" marB="34290">
                    <a:solidFill>
                      <a:schemeClr val="accent2">
                        <a:lumMod val="20000"/>
                        <a:lumOff val="80000"/>
                      </a:schemeClr>
                    </a:solidFill>
                  </a:tcPr>
                </a:tc>
                <a:tc>
                  <a:txBody>
                    <a:bodyPr/>
                    <a:lstStyle/>
                    <a:p>
                      <a:r>
                        <a:rPr lang="en-US" sz="900" b="1" dirty="0">
                          <a:solidFill>
                            <a:schemeClr val="tx1"/>
                          </a:solidFill>
                        </a:rPr>
                        <a:t>No</a:t>
                      </a:r>
                    </a:p>
                  </a:txBody>
                  <a:tcPr marL="68580" marR="68580" marT="34290" marB="34290">
                    <a:solidFill>
                      <a:schemeClr val="accent2">
                        <a:lumMod val="20000"/>
                        <a:lumOff val="80000"/>
                      </a:schemeClr>
                    </a:solidFill>
                  </a:tcPr>
                </a:tc>
                <a:tc>
                  <a:txBody>
                    <a:bodyPr/>
                    <a:lstStyle/>
                    <a:p>
                      <a:r>
                        <a:rPr lang="en-US" sz="900" b="1" dirty="0">
                          <a:solidFill>
                            <a:schemeClr val="tx1"/>
                          </a:solidFill>
                        </a:rPr>
                        <a:t>3</a:t>
                      </a:r>
                    </a:p>
                  </a:txBody>
                  <a:tcPr marL="68580" marR="68580" marT="34290" marB="34290">
                    <a:solidFill>
                      <a:schemeClr val="accent2">
                        <a:lumMod val="20000"/>
                        <a:lumOff val="80000"/>
                      </a:schemeClr>
                    </a:solidFill>
                  </a:tcPr>
                </a:tc>
                <a:tc>
                  <a:txBody>
                    <a:bodyPr/>
                    <a:lstStyle/>
                    <a:p>
                      <a:r>
                        <a:rPr lang="en-US" sz="900" b="1" dirty="0">
                          <a:solidFill>
                            <a:schemeClr val="tx1"/>
                          </a:solidFill>
                        </a:rPr>
                        <a:t>1 Ki. 15; 2 Chr. 13</a:t>
                      </a:r>
                    </a:p>
                  </a:txBody>
                  <a:tcPr marL="68580" marR="68580" marT="34290" marB="34290">
                    <a:solidFill>
                      <a:schemeClr val="accent2">
                        <a:lumMod val="20000"/>
                        <a:lumOff val="80000"/>
                      </a:schemeClr>
                    </a:solidFill>
                  </a:tcPr>
                </a:tc>
                <a:tc>
                  <a:txBody>
                    <a:bodyPr/>
                    <a:lstStyle/>
                    <a:p>
                      <a:endParaRPr lang="en-US" sz="900" b="1" dirty="0">
                        <a:solidFill>
                          <a:schemeClr val="tx1"/>
                        </a:solidFill>
                      </a:endParaRPr>
                    </a:p>
                  </a:txBody>
                  <a:tcPr marL="68580" marR="68580" marT="34290" marB="34290">
                    <a:solidFill>
                      <a:schemeClr val="accent2">
                        <a:lumMod val="20000"/>
                        <a:lumOff val="80000"/>
                      </a:schemeClr>
                    </a:solidFill>
                  </a:tcPr>
                </a:tc>
                <a:extLst>
                  <a:ext uri="{0D108BD9-81ED-4DB2-BD59-A6C34878D82A}">
                    <a16:rowId xmlns:a16="http://schemas.microsoft.com/office/drawing/2014/main" val="10002"/>
                  </a:ext>
                </a:extLst>
              </a:tr>
              <a:tr h="208998">
                <a:tc>
                  <a:txBody>
                    <a:bodyPr/>
                    <a:lstStyle/>
                    <a:p>
                      <a:r>
                        <a:rPr lang="en-US" sz="900" b="1" dirty="0">
                          <a:solidFill>
                            <a:srgbClr val="7030A0"/>
                          </a:solidFill>
                        </a:rPr>
                        <a:t>Baasha</a:t>
                      </a:r>
                    </a:p>
                  </a:txBody>
                  <a:tcPr marL="68580" marR="68580" marT="34290" marB="34290">
                    <a:solidFill>
                      <a:schemeClr val="tx2">
                        <a:lumMod val="20000"/>
                        <a:lumOff val="80000"/>
                      </a:schemeClr>
                    </a:solidFill>
                  </a:tcPr>
                </a:tc>
                <a:tc>
                  <a:txBody>
                    <a:bodyPr/>
                    <a:lstStyle/>
                    <a:p>
                      <a:r>
                        <a:rPr lang="en-US" sz="900" b="1" dirty="0">
                          <a:solidFill>
                            <a:srgbClr val="7030A0"/>
                          </a:solidFill>
                        </a:rPr>
                        <a:t>No</a:t>
                      </a:r>
                    </a:p>
                  </a:txBody>
                  <a:tcPr marL="68580" marR="68580" marT="34290" marB="34290">
                    <a:solidFill>
                      <a:schemeClr val="tx2">
                        <a:lumMod val="20000"/>
                        <a:lumOff val="80000"/>
                      </a:schemeClr>
                    </a:solidFill>
                  </a:tcPr>
                </a:tc>
                <a:tc>
                  <a:txBody>
                    <a:bodyPr/>
                    <a:lstStyle/>
                    <a:p>
                      <a:r>
                        <a:rPr lang="en-US" sz="900" b="1" dirty="0">
                          <a:solidFill>
                            <a:srgbClr val="7030A0"/>
                          </a:solidFill>
                        </a:rPr>
                        <a:t>24</a:t>
                      </a:r>
                    </a:p>
                  </a:txBody>
                  <a:tcPr marL="68580" marR="68580" marT="34290" marB="34290">
                    <a:solidFill>
                      <a:schemeClr val="tx2">
                        <a:lumMod val="20000"/>
                        <a:lumOff val="80000"/>
                      </a:schemeClr>
                    </a:solidFill>
                  </a:tcPr>
                </a:tc>
                <a:tc>
                  <a:txBody>
                    <a:bodyPr/>
                    <a:lstStyle/>
                    <a:p>
                      <a:r>
                        <a:rPr lang="en-US" sz="900" b="1" dirty="0">
                          <a:solidFill>
                            <a:srgbClr val="7030A0"/>
                          </a:solidFill>
                        </a:rPr>
                        <a:t>1 Kings 15-16</a:t>
                      </a:r>
                    </a:p>
                  </a:txBody>
                  <a:tcPr marL="68580" marR="68580" marT="34290" marB="34290">
                    <a:solidFill>
                      <a:schemeClr val="tx2">
                        <a:lumMod val="20000"/>
                        <a:lumOff val="80000"/>
                      </a:schemeClr>
                    </a:solidFill>
                  </a:tcPr>
                </a:tc>
                <a:tc>
                  <a:txBody>
                    <a:bodyPr/>
                    <a:lstStyle/>
                    <a:p>
                      <a:endParaRPr lang="en-US" sz="900" b="1" dirty="0">
                        <a:solidFill>
                          <a:srgbClr val="7030A0"/>
                        </a:solidFill>
                      </a:endParaRPr>
                    </a:p>
                  </a:txBody>
                  <a:tcPr marL="68580" marR="68580" marT="34290" marB="34290">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r>
                        <a:rPr lang="en-US" sz="900" b="1" dirty="0">
                          <a:solidFill>
                            <a:schemeClr val="tx1"/>
                          </a:solidFill>
                        </a:rPr>
                        <a:t>Asa</a:t>
                      </a:r>
                    </a:p>
                  </a:txBody>
                  <a:tcPr marL="68580" marR="68580" marT="34290" marB="34290">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r>
                        <a:rPr lang="en-US" sz="900" b="1" dirty="0">
                          <a:solidFill>
                            <a:schemeClr val="tx1"/>
                          </a:solidFill>
                        </a:rPr>
                        <a:t>Yes</a:t>
                      </a:r>
                    </a:p>
                  </a:txBody>
                  <a:tcPr marL="68580" marR="68580" marT="34290" marB="34290">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US" sz="900" b="1" dirty="0">
                          <a:solidFill>
                            <a:schemeClr val="tx1"/>
                          </a:solidFill>
                        </a:rPr>
                        <a:t>41</a:t>
                      </a:r>
                    </a:p>
                  </a:txBody>
                  <a:tcPr marL="68580" marR="68580" marT="34290" marB="34290">
                    <a:solidFill>
                      <a:schemeClr val="accent2">
                        <a:lumMod val="20000"/>
                        <a:lumOff val="80000"/>
                      </a:schemeClr>
                    </a:solidFill>
                  </a:tcPr>
                </a:tc>
                <a:tc>
                  <a:txBody>
                    <a:bodyPr/>
                    <a:lstStyle/>
                    <a:p>
                      <a:r>
                        <a:rPr lang="en-US" sz="900" b="1" dirty="0">
                          <a:solidFill>
                            <a:schemeClr val="tx1"/>
                          </a:solidFill>
                        </a:rPr>
                        <a:t>1 Ki. 15:2; 2 Chr. 14-16</a:t>
                      </a:r>
                    </a:p>
                  </a:txBody>
                  <a:tcPr marL="68580" marR="68580" marT="34290" marB="34290">
                    <a:solidFill>
                      <a:schemeClr val="accent2">
                        <a:lumMod val="20000"/>
                        <a:lumOff val="80000"/>
                      </a:schemeClr>
                    </a:solidFill>
                  </a:tcPr>
                </a:tc>
                <a:tc>
                  <a:txBody>
                    <a:bodyPr/>
                    <a:lstStyle/>
                    <a:p>
                      <a:endParaRPr lang="en-US" sz="900" b="1" dirty="0">
                        <a:solidFill>
                          <a:schemeClr val="tx1"/>
                        </a:solidFill>
                      </a:endParaRPr>
                    </a:p>
                  </a:txBody>
                  <a:tcPr marL="68580" marR="68580" marT="34290" marB="34290">
                    <a:solidFill>
                      <a:schemeClr val="accent2">
                        <a:lumMod val="20000"/>
                        <a:lumOff val="80000"/>
                      </a:schemeClr>
                    </a:solidFill>
                  </a:tcPr>
                </a:tc>
                <a:extLst>
                  <a:ext uri="{0D108BD9-81ED-4DB2-BD59-A6C34878D82A}">
                    <a16:rowId xmlns:a16="http://schemas.microsoft.com/office/drawing/2014/main" val="10003"/>
                  </a:ext>
                </a:extLst>
              </a:tr>
              <a:tr h="208998">
                <a:tc>
                  <a:txBody>
                    <a:bodyPr/>
                    <a:lstStyle/>
                    <a:p>
                      <a:r>
                        <a:rPr lang="en-US" sz="900" b="1" dirty="0">
                          <a:solidFill>
                            <a:srgbClr val="7030A0"/>
                          </a:solidFill>
                        </a:rPr>
                        <a:t>Elah</a:t>
                      </a:r>
                    </a:p>
                  </a:txBody>
                  <a:tcPr marL="68580" marR="68580" marT="34290" marB="34290">
                    <a:solidFill>
                      <a:schemeClr val="tx2">
                        <a:lumMod val="20000"/>
                        <a:lumOff val="80000"/>
                      </a:schemeClr>
                    </a:solidFill>
                  </a:tcPr>
                </a:tc>
                <a:tc>
                  <a:txBody>
                    <a:bodyPr/>
                    <a:lstStyle/>
                    <a:p>
                      <a:r>
                        <a:rPr lang="en-US" sz="900" b="1" dirty="0">
                          <a:solidFill>
                            <a:srgbClr val="7030A0"/>
                          </a:solidFill>
                        </a:rPr>
                        <a:t>No</a:t>
                      </a:r>
                    </a:p>
                  </a:txBody>
                  <a:tcPr marL="68580" marR="68580" marT="34290" marB="34290">
                    <a:solidFill>
                      <a:schemeClr val="tx2">
                        <a:lumMod val="20000"/>
                        <a:lumOff val="80000"/>
                      </a:schemeClr>
                    </a:solidFill>
                  </a:tcPr>
                </a:tc>
                <a:tc>
                  <a:txBody>
                    <a:bodyPr/>
                    <a:lstStyle/>
                    <a:p>
                      <a:r>
                        <a:rPr lang="en-US" sz="900" b="1" dirty="0">
                          <a:solidFill>
                            <a:srgbClr val="7030A0"/>
                          </a:solidFill>
                        </a:rPr>
                        <a:t>2</a:t>
                      </a:r>
                    </a:p>
                  </a:txBody>
                  <a:tcPr marL="68580" marR="68580" marT="34290" marB="34290">
                    <a:solidFill>
                      <a:schemeClr val="tx2">
                        <a:lumMod val="20000"/>
                        <a:lumOff val="80000"/>
                      </a:schemeClr>
                    </a:solidFill>
                  </a:tcPr>
                </a:tc>
                <a:tc>
                  <a:txBody>
                    <a:bodyPr/>
                    <a:lstStyle/>
                    <a:p>
                      <a:r>
                        <a:rPr lang="en-US" sz="900" b="1" dirty="0">
                          <a:solidFill>
                            <a:srgbClr val="7030A0"/>
                          </a:solidFill>
                        </a:rPr>
                        <a:t>1 Kings 16</a:t>
                      </a:r>
                    </a:p>
                  </a:txBody>
                  <a:tcPr marL="68580" marR="68580" marT="34290" marB="34290">
                    <a:solidFill>
                      <a:schemeClr val="tx2">
                        <a:lumMod val="20000"/>
                        <a:lumOff val="80000"/>
                      </a:schemeClr>
                    </a:solidFill>
                  </a:tcPr>
                </a:tc>
                <a:tc>
                  <a:txBody>
                    <a:bodyPr/>
                    <a:lstStyle/>
                    <a:p>
                      <a:endParaRPr lang="en-US" sz="900" b="1" dirty="0">
                        <a:solidFill>
                          <a:srgbClr val="7030A0"/>
                        </a:solidFill>
                      </a:endParaRPr>
                    </a:p>
                  </a:txBody>
                  <a:tcPr marL="68580" marR="68580" marT="34290" marB="34290">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r>
                        <a:rPr lang="en-US" sz="900" b="1" dirty="0">
                          <a:solidFill>
                            <a:schemeClr val="tx1"/>
                          </a:solidFill>
                        </a:rPr>
                        <a:t>Jehosophat</a:t>
                      </a:r>
                    </a:p>
                  </a:txBody>
                  <a:tcPr marL="68580" marR="68580" marT="34290" marB="34290">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r>
                        <a:rPr lang="en-US" sz="900" b="1" dirty="0">
                          <a:solidFill>
                            <a:schemeClr val="tx1"/>
                          </a:solidFill>
                        </a:rPr>
                        <a:t>Yes</a:t>
                      </a:r>
                    </a:p>
                  </a:txBody>
                  <a:tcPr marL="68580" marR="68580" marT="34290" marB="34290">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r>
                        <a:rPr lang="en-US" sz="900" b="1" dirty="0">
                          <a:solidFill>
                            <a:schemeClr val="tx1"/>
                          </a:solidFill>
                        </a:rPr>
                        <a:t>25</a:t>
                      </a:r>
                    </a:p>
                  </a:txBody>
                  <a:tcPr marL="68580" marR="68580" marT="34290" marB="34290">
                    <a:solidFill>
                      <a:schemeClr val="accent2">
                        <a:lumMod val="20000"/>
                        <a:lumOff val="80000"/>
                      </a:schemeClr>
                    </a:solidFill>
                  </a:tcPr>
                </a:tc>
                <a:tc>
                  <a:txBody>
                    <a:bodyPr/>
                    <a:lstStyle/>
                    <a:p>
                      <a:r>
                        <a:rPr lang="en-US" sz="900" b="1" dirty="0">
                          <a:solidFill>
                            <a:schemeClr val="tx1"/>
                          </a:solidFill>
                        </a:rPr>
                        <a:t>1 Ki. 22:2; 2 Chr. 17-20</a:t>
                      </a:r>
                    </a:p>
                  </a:txBody>
                  <a:tcPr marL="68580" marR="68580" marT="34290" marB="34290">
                    <a:solidFill>
                      <a:schemeClr val="accent2">
                        <a:lumMod val="20000"/>
                        <a:lumOff val="80000"/>
                      </a:schemeClr>
                    </a:solidFill>
                  </a:tcPr>
                </a:tc>
                <a:tc>
                  <a:txBody>
                    <a:bodyPr/>
                    <a:lstStyle/>
                    <a:p>
                      <a:endParaRPr lang="en-US" sz="900" b="1" dirty="0">
                        <a:solidFill>
                          <a:schemeClr val="tx1"/>
                        </a:solidFill>
                      </a:endParaRPr>
                    </a:p>
                  </a:txBody>
                  <a:tcPr marL="68580" marR="68580" marT="34290" marB="34290">
                    <a:solidFill>
                      <a:schemeClr val="accent2">
                        <a:lumMod val="20000"/>
                        <a:lumOff val="80000"/>
                      </a:schemeClr>
                    </a:solidFill>
                  </a:tcPr>
                </a:tc>
                <a:extLst>
                  <a:ext uri="{0D108BD9-81ED-4DB2-BD59-A6C34878D82A}">
                    <a16:rowId xmlns:a16="http://schemas.microsoft.com/office/drawing/2014/main" val="10004"/>
                  </a:ext>
                </a:extLst>
              </a:tr>
              <a:tr h="208998">
                <a:tc>
                  <a:txBody>
                    <a:bodyPr/>
                    <a:lstStyle/>
                    <a:p>
                      <a:r>
                        <a:rPr lang="en-US" sz="900" b="1" dirty="0">
                          <a:solidFill>
                            <a:srgbClr val="7030A0"/>
                          </a:solidFill>
                        </a:rPr>
                        <a:t>Zimri</a:t>
                      </a:r>
                    </a:p>
                  </a:txBody>
                  <a:tcPr marL="68580" marR="68580" marT="34290" marB="34290">
                    <a:solidFill>
                      <a:schemeClr val="tx2">
                        <a:lumMod val="20000"/>
                        <a:lumOff val="80000"/>
                      </a:schemeClr>
                    </a:solidFill>
                  </a:tcPr>
                </a:tc>
                <a:tc>
                  <a:txBody>
                    <a:bodyPr/>
                    <a:lstStyle/>
                    <a:p>
                      <a:r>
                        <a:rPr lang="en-US" sz="900" b="1" dirty="0">
                          <a:solidFill>
                            <a:srgbClr val="7030A0"/>
                          </a:solidFill>
                        </a:rPr>
                        <a:t>No</a:t>
                      </a:r>
                    </a:p>
                  </a:txBody>
                  <a:tcPr marL="68580" marR="68580" marT="34290" marB="34290">
                    <a:solidFill>
                      <a:schemeClr val="tx2">
                        <a:lumMod val="20000"/>
                        <a:lumOff val="80000"/>
                      </a:schemeClr>
                    </a:solidFill>
                  </a:tcPr>
                </a:tc>
                <a:tc>
                  <a:txBody>
                    <a:bodyPr/>
                    <a:lstStyle/>
                    <a:p>
                      <a:r>
                        <a:rPr lang="en-US" sz="900" b="1" dirty="0">
                          <a:solidFill>
                            <a:srgbClr val="7030A0"/>
                          </a:solidFill>
                        </a:rPr>
                        <a:t>7 days</a:t>
                      </a:r>
                    </a:p>
                  </a:txBody>
                  <a:tcPr marL="68580" marR="68580" marT="34290" marB="34290">
                    <a:solidFill>
                      <a:schemeClr val="tx2">
                        <a:lumMod val="20000"/>
                        <a:lumOff val="80000"/>
                      </a:schemeClr>
                    </a:solidFill>
                  </a:tcPr>
                </a:tc>
                <a:tc>
                  <a:txBody>
                    <a:bodyPr/>
                    <a:lstStyle/>
                    <a:p>
                      <a:r>
                        <a:rPr lang="en-US" sz="900" b="1" dirty="0">
                          <a:solidFill>
                            <a:srgbClr val="7030A0"/>
                          </a:solidFill>
                        </a:rPr>
                        <a:t>1 kings 16</a:t>
                      </a:r>
                    </a:p>
                  </a:txBody>
                  <a:tcPr marL="68580" marR="68580" marT="34290" marB="34290">
                    <a:solidFill>
                      <a:schemeClr val="tx2">
                        <a:lumMod val="20000"/>
                        <a:lumOff val="80000"/>
                      </a:schemeClr>
                    </a:solidFill>
                  </a:tcPr>
                </a:tc>
                <a:tc>
                  <a:txBody>
                    <a:bodyPr/>
                    <a:lstStyle/>
                    <a:p>
                      <a:endParaRPr lang="en-US" sz="900" b="1" dirty="0">
                        <a:solidFill>
                          <a:srgbClr val="7030A0"/>
                        </a:solidFill>
                      </a:endParaRPr>
                    </a:p>
                  </a:txBody>
                  <a:tcPr marL="68580" marR="68580" marT="34290" marB="34290">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r>
                        <a:rPr lang="en-US" sz="900" b="1" dirty="0">
                          <a:solidFill>
                            <a:schemeClr val="tx1"/>
                          </a:solidFill>
                        </a:rPr>
                        <a:t>Jehoram</a:t>
                      </a:r>
                    </a:p>
                  </a:txBody>
                  <a:tcPr marL="68580" marR="68580" marT="34290" marB="34290">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r>
                        <a:rPr lang="en-US" sz="900" b="1" dirty="0">
                          <a:solidFill>
                            <a:schemeClr val="tx1"/>
                          </a:solidFill>
                        </a:rPr>
                        <a:t>No</a:t>
                      </a:r>
                    </a:p>
                  </a:txBody>
                  <a:tcPr marL="68580" marR="68580" marT="34290" marB="34290">
                    <a:solidFill>
                      <a:schemeClr val="accent2">
                        <a:lumMod val="20000"/>
                        <a:lumOff val="80000"/>
                      </a:schemeClr>
                    </a:solidFill>
                  </a:tcPr>
                </a:tc>
                <a:tc>
                  <a:txBody>
                    <a:bodyPr/>
                    <a:lstStyle/>
                    <a:p>
                      <a:r>
                        <a:rPr lang="en-US" sz="900" b="1" dirty="0">
                          <a:solidFill>
                            <a:schemeClr val="tx1"/>
                          </a:solidFill>
                        </a:rPr>
                        <a:t>8</a:t>
                      </a:r>
                    </a:p>
                  </a:txBody>
                  <a:tcPr marL="68580" marR="68580" marT="34290" marB="34290">
                    <a:solidFill>
                      <a:schemeClr val="accent2">
                        <a:lumMod val="20000"/>
                        <a:lumOff val="80000"/>
                      </a:schemeClr>
                    </a:solidFill>
                  </a:tcPr>
                </a:tc>
                <a:tc>
                  <a:txBody>
                    <a:bodyPr/>
                    <a:lstStyle/>
                    <a:p>
                      <a:r>
                        <a:rPr lang="en-US" sz="900" b="1" dirty="0">
                          <a:solidFill>
                            <a:schemeClr val="tx1"/>
                          </a:solidFill>
                        </a:rPr>
                        <a:t>1 Ki. 22:2; 2 Chr. 14-16</a:t>
                      </a:r>
                    </a:p>
                  </a:txBody>
                  <a:tcPr marL="68580" marR="68580" marT="34290" marB="34290">
                    <a:solidFill>
                      <a:schemeClr val="accent2">
                        <a:lumMod val="20000"/>
                        <a:lumOff val="80000"/>
                      </a:schemeClr>
                    </a:solidFill>
                  </a:tcPr>
                </a:tc>
                <a:tc>
                  <a:txBody>
                    <a:bodyPr/>
                    <a:lstStyle/>
                    <a:p>
                      <a:endParaRPr lang="en-US" sz="900" b="1" dirty="0">
                        <a:solidFill>
                          <a:schemeClr val="tx1"/>
                        </a:solidFill>
                      </a:endParaRPr>
                    </a:p>
                  </a:txBody>
                  <a:tcPr marL="68580" marR="68580" marT="34290" marB="34290">
                    <a:solidFill>
                      <a:schemeClr val="accent2">
                        <a:lumMod val="20000"/>
                        <a:lumOff val="80000"/>
                      </a:schemeClr>
                    </a:solidFill>
                  </a:tcPr>
                </a:tc>
                <a:extLst>
                  <a:ext uri="{0D108BD9-81ED-4DB2-BD59-A6C34878D82A}">
                    <a16:rowId xmlns:a16="http://schemas.microsoft.com/office/drawing/2014/main" val="10005"/>
                  </a:ext>
                </a:extLst>
              </a:tr>
              <a:tr h="208998">
                <a:tc>
                  <a:txBody>
                    <a:bodyPr/>
                    <a:lstStyle/>
                    <a:p>
                      <a:r>
                        <a:rPr lang="en-US" sz="900" b="1" dirty="0">
                          <a:solidFill>
                            <a:srgbClr val="7030A0"/>
                          </a:solidFill>
                        </a:rPr>
                        <a:t>Omri</a:t>
                      </a:r>
                    </a:p>
                  </a:txBody>
                  <a:tcPr marL="68580" marR="68580" marT="34290" marB="34290">
                    <a:solidFill>
                      <a:schemeClr val="tx2">
                        <a:lumMod val="20000"/>
                        <a:lumOff val="80000"/>
                      </a:schemeClr>
                    </a:solidFill>
                  </a:tcPr>
                </a:tc>
                <a:tc>
                  <a:txBody>
                    <a:bodyPr/>
                    <a:lstStyle/>
                    <a:p>
                      <a:r>
                        <a:rPr lang="en-US" sz="900" b="1" dirty="0">
                          <a:solidFill>
                            <a:srgbClr val="7030A0"/>
                          </a:solidFill>
                        </a:rPr>
                        <a:t>No</a:t>
                      </a:r>
                    </a:p>
                  </a:txBody>
                  <a:tcPr marL="68580" marR="68580" marT="34290" marB="34290">
                    <a:solidFill>
                      <a:schemeClr val="tx2">
                        <a:lumMod val="20000"/>
                        <a:lumOff val="80000"/>
                      </a:schemeClr>
                    </a:solidFill>
                  </a:tcPr>
                </a:tc>
                <a:tc>
                  <a:txBody>
                    <a:bodyPr/>
                    <a:lstStyle/>
                    <a:p>
                      <a:r>
                        <a:rPr lang="en-US" sz="900" b="1" dirty="0">
                          <a:solidFill>
                            <a:srgbClr val="7030A0"/>
                          </a:solidFill>
                        </a:rPr>
                        <a:t>12</a:t>
                      </a:r>
                    </a:p>
                  </a:txBody>
                  <a:tcPr marL="68580" marR="68580" marT="34290" marB="34290">
                    <a:solidFill>
                      <a:schemeClr val="tx2">
                        <a:lumMod val="20000"/>
                        <a:lumOff val="80000"/>
                      </a:schemeClr>
                    </a:solidFill>
                  </a:tcPr>
                </a:tc>
                <a:tc>
                  <a:txBody>
                    <a:bodyPr/>
                    <a:lstStyle/>
                    <a:p>
                      <a:r>
                        <a:rPr lang="en-US" sz="900" b="1" dirty="0">
                          <a:solidFill>
                            <a:srgbClr val="7030A0"/>
                          </a:solidFill>
                        </a:rPr>
                        <a:t>1 Kings 16</a:t>
                      </a:r>
                    </a:p>
                  </a:txBody>
                  <a:tcPr marL="68580" marR="68580" marT="34290" marB="34290">
                    <a:solidFill>
                      <a:schemeClr val="tx2">
                        <a:lumMod val="20000"/>
                        <a:lumOff val="80000"/>
                      </a:schemeClr>
                    </a:solidFill>
                  </a:tcPr>
                </a:tc>
                <a:tc>
                  <a:txBody>
                    <a:bodyPr/>
                    <a:lstStyle/>
                    <a:p>
                      <a:endParaRPr lang="en-US" sz="900" b="1" dirty="0">
                        <a:solidFill>
                          <a:srgbClr val="7030A0"/>
                        </a:solidFill>
                      </a:endParaRPr>
                    </a:p>
                  </a:txBody>
                  <a:tcPr marL="68580" marR="68580" marT="34290" marB="34290">
                    <a:solidFill>
                      <a:schemeClr val="tx2">
                        <a:lumMod val="20000"/>
                        <a:lumOff val="80000"/>
                      </a:schemeClr>
                    </a:solidFill>
                  </a:tcPr>
                </a:tc>
                <a:tc>
                  <a:txBody>
                    <a:bodyPr/>
                    <a:lstStyle/>
                    <a:p>
                      <a:r>
                        <a:rPr lang="en-US" sz="900" b="1" dirty="0">
                          <a:solidFill>
                            <a:schemeClr val="tx1"/>
                          </a:solidFill>
                        </a:rPr>
                        <a:t>Ahaziah</a:t>
                      </a:r>
                    </a:p>
                  </a:txBody>
                  <a:tcPr marL="68580" marR="68580" marT="34290" marB="34290">
                    <a:solidFill>
                      <a:schemeClr val="accent2">
                        <a:lumMod val="20000"/>
                        <a:lumOff val="80000"/>
                      </a:schemeClr>
                    </a:solidFill>
                  </a:tcPr>
                </a:tc>
                <a:tc>
                  <a:txBody>
                    <a:bodyPr/>
                    <a:lstStyle/>
                    <a:p>
                      <a:r>
                        <a:rPr lang="en-US" sz="900" b="1" dirty="0">
                          <a:solidFill>
                            <a:schemeClr val="tx1"/>
                          </a:solidFill>
                        </a:rPr>
                        <a:t>No</a:t>
                      </a:r>
                    </a:p>
                  </a:txBody>
                  <a:tcPr marL="68580" marR="68580" marT="34290" marB="34290">
                    <a:solidFill>
                      <a:schemeClr val="accent2">
                        <a:lumMod val="20000"/>
                        <a:lumOff val="80000"/>
                      </a:schemeClr>
                    </a:solidFill>
                  </a:tcPr>
                </a:tc>
                <a:tc>
                  <a:txBody>
                    <a:bodyPr/>
                    <a:lstStyle/>
                    <a:p>
                      <a:r>
                        <a:rPr lang="en-US" sz="900" b="1" dirty="0">
                          <a:solidFill>
                            <a:schemeClr val="tx1"/>
                          </a:solidFill>
                        </a:rPr>
                        <a:t>1</a:t>
                      </a:r>
                    </a:p>
                  </a:txBody>
                  <a:tcPr marL="68580" marR="68580" marT="34290" marB="34290">
                    <a:solidFill>
                      <a:schemeClr val="accent2">
                        <a:lumMod val="20000"/>
                        <a:lumOff val="80000"/>
                      </a:schemeClr>
                    </a:solidFill>
                  </a:tcPr>
                </a:tc>
                <a:tc>
                  <a:txBody>
                    <a:bodyPr/>
                    <a:lstStyle/>
                    <a:p>
                      <a:r>
                        <a:rPr lang="en-US" sz="900" b="1" dirty="0">
                          <a:solidFill>
                            <a:schemeClr val="tx1"/>
                          </a:solidFill>
                        </a:rPr>
                        <a:t>2 Ki. 8:2; 2 Chr. 21</a:t>
                      </a:r>
                    </a:p>
                  </a:txBody>
                  <a:tcPr marL="68580" marR="68580" marT="34290" marB="34290">
                    <a:solidFill>
                      <a:schemeClr val="accent2">
                        <a:lumMod val="20000"/>
                        <a:lumOff val="80000"/>
                      </a:schemeClr>
                    </a:solidFill>
                  </a:tcPr>
                </a:tc>
                <a:tc>
                  <a:txBody>
                    <a:bodyPr/>
                    <a:lstStyle/>
                    <a:p>
                      <a:endParaRPr lang="en-US" sz="900" b="1" dirty="0">
                        <a:solidFill>
                          <a:schemeClr val="tx1"/>
                        </a:solidFill>
                      </a:endParaRPr>
                    </a:p>
                  </a:txBody>
                  <a:tcPr marL="68580" marR="68580" marT="34290" marB="34290">
                    <a:solidFill>
                      <a:schemeClr val="accent2">
                        <a:lumMod val="20000"/>
                        <a:lumOff val="80000"/>
                      </a:schemeClr>
                    </a:solidFill>
                  </a:tcPr>
                </a:tc>
                <a:extLst>
                  <a:ext uri="{0D108BD9-81ED-4DB2-BD59-A6C34878D82A}">
                    <a16:rowId xmlns:a16="http://schemas.microsoft.com/office/drawing/2014/main" val="10006"/>
                  </a:ext>
                </a:extLst>
              </a:tr>
              <a:tr h="208998">
                <a:tc>
                  <a:txBody>
                    <a:bodyPr/>
                    <a:lstStyle/>
                    <a:p>
                      <a:r>
                        <a:rPr lang="en-US" sz="900" b="1" dirty="0">
                          <a:solidFill>
                            <a:srgbClr val="7030A0"/>
                          </a:solidFill>
                        </a:rPr>
                        <a:t>Ahab</a:t>
                      </a:r>
                    </a:p>
                  </a:txBody>
                  <a:tcPr marL="68580" marR="68580" marT="34290" marB="34290">
                    <a:solidFill>
                      <a:schemeClr val="tx2">
                        <a:lumMod val="20000"/>
                        <a:lumOff val="80000"/>
                      </a:schemeClr>
                    </a:solidFill>
                  </a:tcPr>
                </a:tc>
                <a:tc>
                  <a:txBody>
                    <a:bodyPr/>
                    <a:lstStyle/>
                    <a:p>
                      <a:r>
                        <a:rPr lang="en-US" sz="900" b="1" dirty="0">
                          <a:solidFill>
                            <a:srgbClr val="7030A0"/>
                          </a:solidFill>
                        </a:rPr>
                        <a:t>No</a:t>
                      </a:r>
                    </a:p>
                  </a:txBody>
                  <a:tcPr marL="68580" marR="68580" marT="34290" marB="34290">
                    <a:solidFill>
                      <a:schemeClr val="tx2">
                        <a:lumMod val="20000"/>
                        <a:lumOff val="80000"/>
                      </a:schemeClr>
                    </a:solidFill>
                  </a:tcPr>
                </a:tc>
                <a:tc>
                  <a:txBody>
                    <a:bodyPr/>
                    <a:lstStyle/>
                    <a:p>
                      <a:r>
                        <a:rPr lang="en-US" sz="900" b="1" dirty="0">
                          <a:solidFill>
                            <a:srgbClr val="7030A0"/>
                          </a:solidFill>
                        </a:rPr>
                        <a:t>22</a:t>
                      </a:r>
                    </a:p>
                  </a:txBody>
                  <a:tcPr marL="68580" marR="68580" marT="34290" marB="34290">
                    <a:solidFill>
                      <a:schemeClr val="tx2">
                        <a:lumMod val="20000"/>
                        <a:lumOff val="80000"/>
                      </a:schemeClr>
                    </a:solidFill>
                  </a:tcPr>
                </a:tc>
                <a:tc>
                  <a:txBody>
                    <a:bodyPr/>
                    <a:lstStyle/>
                    <a:p>
                      <a:r>
                        <a:rPr lang="en-US" sz="900" b="1" dirty="0">
                          <a:solidFill>
                            <a:srgbClr val="7030A0"/>
                          </a:solidFill>
                        </a:rPr>
                        <a:t>1 Kings</a:t>
                      </a:r>
                      <a:r>
                        <a:rPr lang="en-US" sz="900" b="1" baseline="0" dirty="0">
                          <a:solidFill>
                            <a:srgbClr val="7030A0"/>
                          </a:solidFill>
                        </a:rPr>
                        <a:t> 16-22</a:t>
                      </a:r>
                      <a:endParaRPr lang="en-US" sz="900" b="1" dirty="0">
                        <a:solidFill>
                          <a:srgbClr val="7030A0"/>
                        </a:solidFill>
                      </a:endParaRPr>
                    </a:p>
                  </a:txBody>
                  <a:tcPr marL="68580" marR="68580" marT="34290" marB="34290">
                    <a:solidFill>
                      <a:schemeClr val="tx2">
                        <a:lumMod val="20000"/>
                        <a:lumOff val="80000"/>
                      </a:schemeClr>
                    </a:solidFill>
                  </a:tcPr>
                </a:tc>
                <a:tc>
                  <a:txBody>
                    <a:bodyPr/>
                    <a:lstStyle/>
                    <a:p>
                      <a:r>
                        <a:rPr lang="en-US" sz="900" b="1" dirty="0">
                          <a:solidFill>
                            <a:srgbClr val="7030A0"/>
                          </a:solidFill>
                        </a:rPr>
                        <a:t>Elijah</a:t>
                      </a:r>
                    </a:p>
                  </a:txBody>
                  <a:tcPr marL="68580" marR="68580" marT="34290" marB="34290">
                    <a:solidFill>
                      <a:schemeClr val="tx2">
                        <a:lumMod val="20000"/>
                        <a:lumOff val="80000"/>
                      </a:schemeClr>
                    </a:solidFill>
                  </a:tcPr>
                </a:tc>
                <a:tc>
                  <a:txBody>
                    <a:bodyPr/>
                    <a:lstStyle/>
                    <a:p>
                      <a:r>
                        <a:rPr lang="en-US" sz="900" b="1" dirty="0">
                          <a:solidFill>
                            <a:schemeClr val="tx1"/>
                          </a:solidFill>
                        </a:rPr>
                        <a:t>Queen Athaliah</a:t>
                      </a:r>
                    </a:p>
                  </a:txBody>
                  <a:tcPr marL="68580" marR="68580" marT="34290" marB="34290">
                    <a:solidFill>
                      <a:schemeClr val="accent2">
                        <a:lumMod val="20000"/>
                        <a:lumOff val="80000"/>
                      </a:schemeClr>
                    </a:solidFill>
                  </a:tcPr>
                </a:tc>
                <a:tc>
                  <a:txBody>
                    <a:bodyPr/>
                    <a:lstStyle/>
                    <a:p>
                      <a:r>
                        <a:rPr lang="en-US" sz="900" b="1" dirty="0">
                          <a:solidFill>
                            <a:schemeClr val="tx1"/>
                          </a:solidFill>
                        </a:rPr>
                        <a:t>No</a:t>
                      </a:r>
                    </a:p>
                  </a:txBody>
                  <a:tcPr marL="68580" marR="68580" marT="34290" marB="34290">
                    <a:solidFill>
                      <a:schemeClr val="accent2">
                        <a:lumMod val="20000"/>
                        <a:lumOff val="80000"/>
                      </a:schemeClr>
                    </a:solidFill>
                  </a:tcPr>
                </a:tc>
                <a:tc>
                  <a:txBody>
                    <a:bodyPr/>
                    <a:lstStyle/>
                    <a:p>
                      <a:r>
                        <a:rPr lang="en-US" sz="900" b="1" dirty="0">
                          <a:solidFill>
                            <a:schemeClr val="tx1"/>
                          </a:solidFill>
                        </a:rPr>
                        <a:t>6</a:t>
                      </a:r>
                    </a:p>
                  </a:txBody>
                  <a:tcPr marL="68580" marR="68580" marT="34290" marB="34290">
                    <a:solidFill>
                      <a:schemeClr val="accent2">
                        <a:lumMod val="20000"/>
                        <a:lumOff val="80000"/>
                      </a:schemeClr>
                    </a:solidFill>
                  </a:tcPr>
                </a:tc>
                <a:tc>
                  <a:txBody>
                    <a:bodyPr/>
                    <a:lstStyle/>
                    <a:p>
                      <a:r>
                        <a:rPr lang="en-US" sz="900" b="1" dirty="0">
                          <a:solidFill>
                            <a:schemeClr val="tx1"/>
                          </a:solidFill>
                        </a:rPr>
                        <a:t>2 Ki. 8:2; 2 Chr. 22</a:t>
                      </a:r>
                    </a:p>
                  </a:txBody>
                  <a:tcPr marL="68580" marR="68580" marT="34290" marB="34290">
                    <a:solidFill>
                      <a:schemeClr val="accent2">
                        <a:lumMod val="20000"/>
                        <a:lumOff val="80000"/>
                      </a:schemeClr>
                    </a:solidFill>
                  </a:tcPr>
                </a:tc>
                <a:tc>
                  <a:txBody>
                    <a:bodyPr/>
                    <a:lstStyle/>
                    <a:p>
                      <a:endParaRPr lang="en-US" sz="900" b="1" dirty="0">
                        <a:solidFill>
                          <a:schemeClr val="tx1"/>
                        </a:solidFill>
                      </a:endParaRPr>
                    </a:p>
                  </a:txBody>
                  <a:tcPr marL="68580" marR="68580" marT="34290" marB="34290">
                    <a:solidFill>
                      <a:schemeClr val="accent2">
                        <a:lumMod val="20000"/>
                        <a:lumOff val="80000"/>
                      </a:schemeClr>
                    </a:solidFill>
                  </a:tcPr>
                </a:tc>
                <a:extLst>
                  <a:ext uri="{0D108BD9-81ED-4DB2-BD59-A6C34878D82A}">
                    <a16:rowId xmlns:a16="http://schemas.microsoft.com/office/drawing/2014/main" val="10007"/>
                  </a:ext>
                </a:extLst>
              </a:tr>
              <a:tr h="336215">
                <a:tc>
                  <a:txBody>
                    <a:bodyPr/>
                    <a:lstStyle/>
                    <a:p>
                      <a:r>
                        <a:rPr lang="en-US" sz="900" b="1" dirty="0">
                          <a:solidFill>
                            <a:srgbClr val="7030A0"/>
                          </a:solidFill>
                        </a:rPr>
                        <a:t>Ahaziah</a:t>
                      </a:r>
                    </a:p>
                  </a:txBody>
                  <a:tcPr marL="68580" marR="68580" marT="34290" marB="34290">
                    <a:solidFill>
                      <a:schemeClr val="tx2">
                        <a:lumMod val="20000"/>
                        <a:lumOff val="80000"/>
                      </a:schemeClr>
                    </a:solidFill>
                  </a:tcPr>
                </a:tc>
                <a:tc>
                  <a:txBody>
                    <a:bodyPr/>
                    <a:lstStyle/>
                    <a:p>
                      <a:r>
                        <a:rPr lang="en-US" sz="900" b="1" dirty="0">
                          <a:solidFill>
                            <a:srgbClr val="7030A0"/>
                          </a:solidFill>
                        </a:rPr>
                        <a:t>No</a:t>
                      </a:r>
                    </a:p>
                  </a:txBody>
                  <a:tcPr marL="68580" marR="68580" marT="34290" marB="34290">
                    <a:solidFill>
                      <a:schemeClr val="tx2">
                        <a:lumMod val="20000"/>
                        <a:lumOff val="80000"/>
                      </a:schemeClr>
                    </a:solidFill>
                  </a:tcPr>
                </a:tc>
                <a:tc>
                  <a:txBody>
                    <a:bodyPr/>
                    <a:lstStyle/>
                    <a:p>
                      <a:r>
                        <a:rPr lang="en-US" sz="900" b="1" dirty="0">
                          <a:solidFill>
                            <a:srgbClr val="7030A0"/>
                          </a:solidFill>
                        </a:rPr>
                        <a:t>2</a:t>
                      </a:r>
                    </a:p>
                  </a:txBody>
                  <a:tcPr marL="68580" marR="68580" marT="34290" marB="34290">
                    <a:solidFill>
                      <a:schemeClr val="tx2">
                        <a:lumMod val="20000"/>
                        <a:lumOff val="80000"/>
                      </a:schemeClr>
                    </a:solidFill>
                  </a:tcPr>
                </a:tc>
                <a:tc>
                  <a:txBody>
                    <a:bodyPr/>
                    <a:lstStyle/>
                    <a:p>
                      <a:r>
                        <a:rPr lang="en-US" sz="900" b="1" dirty="0">
                          <a:solidFill>
                            <a:srgbClr val="7030A0"/>
                          </a:solidFill>
                        </a:rPr>
                        <a:t>1 Kings 22; 2 Kings 1</a:t>
                      </a:r>
                    </a:p>
                  </a:txBody>
                  <a:tcPr marL="68580" marR="68580" marT="34290" marB="34290">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7030A0"/>
                          </a:solidFill>
                        </a:rPr>
                        <a:t>Elijah</a:t>
                      </a:r>
                    </a:p>
                    <a:p>
                      <a:endParaRPr lang="en-US" sz="900" b="1" dirty="0">
                        <a:solidFill>
                          <a:srgbClr val="7030A0"/>
                        </a:solidFill>
                      </a:endParaRPr>
                    </a:p>
                  </a:txBody>
                  <a:tcPr marL="68580" marR="68580" marT="34290" marB="34290">
                    <a:solidFill>
                      <a:schemeClr val="tx2">
                        <a:lumMod val="20000"/>
                        <a:lumOff val="80000"/>
                      </a:schemeClr>
                    </a:solidFill>
                  </a:tcPr>
                </a:tc>
                <a:tc>
                  <a:txBody>
                    <a:bodyPr/>
                    <a:lstStyle/>
                    <a:p>
                      <a:r>
                        <a:rPr lang="en-US" sz="900" b="1" dirty="0">
                          <a:solidFill>
                            <a:schemeClr val="tx1"/>
                          </a:solidFill>
                        </a:rPr>
                        <a:t>Joash (Jehohash)</a:t>
                      </a:r>
                    </a:p>
                  </a:txBody>
                  <a:tcPr marL="68580" marR="68580" marT="34290" marB="34290">
                    <a:solidFill>
                      <a:schemeClr val="accent2">
                        <a:lumMod val="20000"/>
                        <a:lumOff val="80000"/>
                      </a:schemeClr>
                    </a:solidFill>
                  </a:tcPr>
                </a:tc>
                <a:tc>
                  <a:txBody>
                    <a:bodyPr/>
                    <a:lstStyle/>
                    <a:p>
                      <a:r>
                        <a:rPr lang="en-US" sz="900" b="1" dirty="0">
                          <a:solidFill>
                            <a:schemeClr val="tx1"/>
                          </a:solidFill>
                        </a:rPr>
                        <a:t>Yes</a:t>
                      </a:r>
                    </a:p>
                  </a:txBody>
                  <a:tcPr marL="68580" marR="68580" marT="34290" marB="34290">
                    <a:solidFill>
                      <a:schemeClr val="accent2">
                        <a:lumMod val="20000"/>
                        <a:lumOff val="80000"/>
                      </a:schemeClr>
                    </a:solidFill>
                  </a:tcPr>
                </a:tc>
                <a:tc>
                  <a:txBody>
                    <a:bodyPr/>
                    <a:lstStyle/>
                    <a:p>
                      <a:r>
                        <a:rPr lang="en-US" sz="900" b="1" dirty="0">
                          <a:solidFill>
                            <a:schemeClr val="tx1"/>
                          </a:solidFill>
                        </a:rPr>
                        <a:t>40</a:t>
                      </a:r>
                    </a:p>
                  </a:txBody>
                  <a:tcPr marL="68580" marR="68580" marT="34290" marB="34290">
                    <a:solidFill>
                      <a:schemeClr val="accent2">
                        <a:lumMod val="20000"/>
                        <a:lumOff val="80000"/>
                      </a:schemeClr>
                    </a:solidFill>
                  </a:tcPr>
                </a:tc>
                <a:tc>
                  <a:txBody>
                    <a:bodyPr/>
                    <a:lstStyle/>
                    <a:p>
                      <a:r>
                        <a:rPr lang="en-US" sz="900" b="1" dirty="0">
                          <a:solidFill>
                            <a:schemeClr val="tx1"/>
                          </a:solidFill>
                        </a:rPr>
                        <a:t>2 Ki. 11:2; 2 Chr. 22-23</a:t>
                      </a:r>
                    </a:p>
                  </a:txBody>
                  <a:tcPr marL="68580" marR="68580" marT="34290" marB="34290">
                    <a:solidFill>
                      <a:schemeClr val="accent2">
                        <a:lumMod val="20000"/>
                        <a:lumOff val="80000"/>
                      </a:schemeClr>
                    </a:solidFill>
                  </a:tcPr>
                </a:tc>
                <a:tc>
                  <a:txBody>
                    <a:bodyPr/>
                    <a:lstStyle/>
                    <a:p>
                      <a:endParaRPr lang="en-US" sz="900" b="1" dirty="0">
                        <a:solidFill>
                          <a:schemeClr val="tx1"/>
                        </a:solidFill>
                      </a:endParaRPr>
                    </a:p>
                  </a:txBody>
                  <a:tcPr marL="68580" marR="68580" marT="34290" marB="34290">
                    <a:solidFill>
                      <a:schemeClr val="accent2">
                        <a:lumMod val="20000"/>
                        <a:lumOff val="80000"/>
                      </a:schemeClr>
                    </a:solidFill>
                  </a:tcPr>
                </a:tc>
                <a:extLst>
                  <a:ext uri="{0D108BD9-81ED-4DB2-BD59-A6C34878D82A}">
                    <a16:rowId xmlns:a16="http://schemas.microsoft.com/office/drawing/2014/main" val="10008"/>
                  </a:ext>
                </a:extLst>
              </a:tr>
              <a:tr h="336215">
                <a:tc>
                  <a:txBody>
                    <a:bodyPr/>
                    <a:lstStyle/>
                    <a:p>
                      <a:r>
                        <a:rPr lang="en-US" sz="900" b="1" dirty="0">
                          <a:solidFill>
                            <a:srgbClr val="7030A0"/>
                          </a:solidFill>
                        </a:rPr>
                        <a:t>Jehoram (Joram)</a:t>
                      </a:r>
                    </a:p>
                  </a:txBody>
                  <a:tcPr marL="68580" marR="68580" marT="34290" marB="34290">
                    <a:solidFill>
                      <a:schemeClr val="tx2">
                        <a:lumMod val="20000"/>
                        <a:lumOff val="80000"/>
                      </a:schemeClr>
                    </a:solidFill>
                  </a:tcPr>
                </a:tc>
                <a:tc>
                  <a:txBody>
                    <a:bodyPr/>
                    <a:lstStyle/>
                    <a:p>
                      <a:r>
                        <a:rPr lang="en-US" sz="900" b="1" dirty="0">
                          <a:solidFill>
                            <a:srgbClr val="7030A0"/>
                          </a:solidFill>
                        </a:rPr>
                        <a:t>No</a:t>
                      </a:r>
                    </a:p>
                  </a:txBody>
                  <a:tcPr marL="68580" marR="68580" marT="34290" marB="34290">
                    <a:solidFill>
                      <a:schemeClr val="tx2">
                        <a:lumMod val="20000"/>
                        <a:lumOff val="80000"/>
                      </a:schemeClr>
                    </a:solidFill>
                  </a:tcPr>
                </a:tc>
                <a:tc>
                  <a:txBody>
                    <a:bodyPr/>
                    <a:lstStyle/>
                    <a:p>
                      <a:r>
                        <a:rPr lang="en-US" sz="900" b="1" dirty="0">
                          <a:solidFill>
                            <a:srgbClr val="7030A0"/>
                          </a:solidFill>
                        </a:rPr>
                        <a:t>12</a:t>
                      </a:r>
                    </a:p>
                  </a:txBody>
                  <a:tcPr marL="68580" marR="68580" marT="34290" marB="34290">
                    <a:solidFill>
                      <a:schemeClr val="tx2">
                        <a:lumMod val="20000"/>
                        <a:lumOff val="80000"/>
                      </a:schemeClr>
                    </a:solidFill>
                  </a:tcPr>
                </a:tc>
                <a:tc>
                  <a:txBody>
                    <a:bodyPr/>
                    <a:lstStyle/>
                    <a:p>
                      <a:r>
                        <a:rPr lang="en-US" sz="900" b="1" dirty="0">
                          <a:solidFill>
                            <a:srgbClr val="7030A0"/>
                          </a:solidFill>
                        </a:rPr>
                        <a:t>2 Kings 3-8</a:t>
                      </a:r>
                    </a:p>
                  </a:txBody>
                  <a:tcPr marL="68580" marR="68580" marT="34290" marB="34290">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7030A0"/>
                          </a:solidFill>
                        </a:rPr>
                        <a:t>Elijah</a:t>
                      </a:r>
                    </a:p>
                    <a:p>
                      <a:endParaRPr lang="en-US" sz="900" b="1" dirty="0">
                        <a:solidFill>
                          <a:srgbClr val="7030A0"/>
                        </a:solidFill>
                      </a:endParaRPr>
                    </a:p>
                  </a:txBody>
                  <a:tcPr marL="68580" marR="68580" marT="34290" marB="34290">
                    <a:solidFill>
                      <a:schemeClr val="tx2">
                        <a:lumMod val="20000"/>
                        <a:lumOff val="80000"/>
                      </a:schemeClr>
                    </a:solidFill>
                  </a:tcPr>
                </a:tc>
                <a:tc>
                  <a:txBody>
                    <a:bodyPr/>
                    <a:lstStyle/>
                    <a:p>
                      <a:r>
                        <a:rPr lang="en-US" sz="900" b="1" dirty="0">
                          <a:solidFill>
                            <a:schemeClr val="tx1"/>
                          </a:solidFill>
                        </a:rPr>
                        <a:t>Amaziah</a:t>
                      </a:r>
                    </a:p>
                  </a:txBody>
                  <a:tcPr marL="68580" marR="68580" marT="34290" marB="34290">
                    <a:solidFill>
                      <a:schemeClr val="accent2">
                        <a:lumMod val="20000"/>
                        <a:lumOff val="80000"/>
                      </a:schemeClr>
                    </a:solidFill>
                  </a:tcPr>
                </a:tc>
                <a:tc>
                  <a:txBody>
                    <a:bodyPr/>
                    <a:lstStyle/>
                    <a:p>
                      <a:r>
                        <a:rPr lang="en-US" sz="900" b="1" dirty="0">
                          <a:solidFill>
                            <a:schemeClr val="tx1"/>
                          </a:solidFill>
                        </a:rPr>
                        <a:t>Yes</a:t>
                      </a:r>
                    </a:p>
                  </a:txBody>
                  <a:tcPr marL="68580" marR="68580" marT="34290" marB="34290">
                    <a:solidFill>
                      <a:schemeClr val="accent2">
                        <a:lumMod val="20000"/>
                        <a:lumOff val="80000"/>
                      </a:schemeClr>
                    </a:solidFill>
                  </a:tcPr>
                </a:tc>
                <a:tc>
                  <a:txBody>
                    <a:bodyPr/>
                    <a:lstStyle/>
                    <a:p>
                      <a:r>
                        <a:rPr lang="en-US" sz="900" b="1" dirty="0">
                          <a:solidFill>
                            <a:schemeClr val="tx1"/>
                          </a:solidFill>
                        </a:rPr>
                        <a:t>29</a:t>
                      </a:r>
                    </a:p>
                  </a:txBody>
                  <a:tcPr marL="68580" marR="68580" marT="34290" marB="34290">
                    <a:solidFill>
                      <a:schemeClr val="accent2">
                        <a:lumMod val="20000"/>
                        <a:lumOff val="80000"/>
                      </a:schemeClr>
                    </a:solidFill>
                  </a:tcPr>
                </a:tc>
                <a:tc>
                  <a:txBody>
                    <a:bodyPr/>
                    <a:lstStyle/>
                    <a:p>
                      <a:r>
                        <a:rPr lang="en-US" sz="900" b="1" dirty="0">
                          <a:solidFill>
                            <a:schemeClr val="tx1"/>
                          </a:solidFill>
                        </a:rPr>
                        <a:t>2 Ki. `14:2; 2 Chr. 25</a:t>
                      </a:r>
                    </a:p>
                    <a:p>
                      <a:endParaRPr lang="en-US" sz="900" b="1" dirty="0">
                        <a:solidFill>
                          <a:schemeClr val="tx1"/>
                        </a:solidFill>
                      </a:endParaRPr>
                    </a:p>
                  </a:txBody>
                  <a:tcPr marL="68580" marR="68580" marT="34290" marB="34290">
                    <a:solidFill>
                      <a:schemeClr val="accent2">
                        <a:lumMod val="20000"/>
                        <a:lumOff val="80000"/>
                      </a:schemeClr>
                    </a:solidFill>
                  </a:tcPr>
                </a:tc>
                <a:tc>
                  <a:txBody>
                    <a:bodyPr/>
                    <a:lstStyle/>
                    <a:p>
                      <a:endParaRPr lang="en-US" sz="900" b="1" dirty="0">
                        <a:solidFill>
                          <a:schemeClr val="tx1"/>
                        </a:solidFill>
                      </a:endParaRPr>
                    </a:p>
                  </a:txBody>
                  <a:tcPr marL="68580" marR="68580" marT="34290" marB="34290">
                    <a:solidFill>
                      <a:schemeClr val="accent2">
                        <a:lumMod val="20000"/>
                        <a:lumOff val="80000"/>
                      </a:schemeClr>
                    </a:solidFill>
                  </a:tcPr>
                </a:tc>
                <a:extLst>
                  <a:ext uri="{0D108BD9-81ED-4DB2-BD59-A6C34878D82A}">
                    <a16:rowId xmlns:a16="http://schemas.microsoft.com/office/drawing/2014/main" val="10009"/>
                  </a:ext>
                </a:extLst>
              </a:tr>
              <a:tr h="336215">
                <a:tc>
                  <a:txBody>
                    <a:bodyPr/>
                    <a:lstStyle/>
                    <a:p>
                      <a:r>
                        <a:rPr lang="en-US" sz="900" b="1" dirty="0">
                          <a:solidFill>
                            <a:srgbClr val="7030A0"/>
                          </a:solidFill>
                        </a:rPr>
                        <a:t>Jehu</a:t>
                      </a:r>
                    </a:p>
                  </a:txBody>
                  <a:tcPr marL="68580" marR="68580" marT="34290" marB="34290">
                    <a:solidFill>
                      <a:schemeClr val="tx2">
                        <a:lumMod val="20000"/>
                        <a:lumOff val="80000"/>
                      </a:schemeClr>
                    </a:solidFill>
                  </a:tcPr>
                </a:tc>
                <a:tc>
                  <a:txBody>
                    <a:bodyPr/>
                    <a:lstStyle/>
                    <a:p>
                      <a:r>
                        <a:rPr lang="en-US" sz="900" b="1" dirty="0">
                          <a:solidFill>
                            <a:srgbClr val="7030A0"/>
                          </a:solidFill>
                        </a:rPr>
                        <a:t>No</a:t>
                      </a:r>
                    </a:p>
                  </a:txBody>
                  <a:tcPr marL="68580" marR="68580" marT="34290" marB="34290">
                    <a:solidFill>
                      <a:schemeClr val="tx2">
                        <a:lumMod val="20000"/>
                        <a:lumOff val="80000"/>
                      </a:schemeClr>
                    </a:solidFill>
                  </a:tcPr>
                </a:tc>
                <a:tc>
                  <a:txBody>
                    <a:bodyPr/>
                    <a:lstStyle/>
                    <a:p>
                      <a:r>
                        <a:rPr lang="en-US" sz="900" b="1" dirty="0">
                          <a:solidFill>
                            <a:srgbClr val="7030A0"/>
                          </a:solidFill>
                        </a:rPr>
                        <a:t>28</a:t>
                      </a:r>
                    </a:p>
                  </a:txBody>
                  <a:tcPr marL="68580" marR="68580" marT="34290" marB="34290">
                    <a:solidFill>
                      <a:schemeClr val="tx2">
                        <a:lumMod val="20000"/>
                        <a:lumOff val="80000"/>
                      </a:schemeClr>
                    </a:solidFill>
                  </a:tcPr>
                </a:tc>
                <a:tc>
                  <a:txBody>
                    <a:bodyPr/>
                    <a:lstStyle/>
                    <a:p>
                      <a:r>
                        <a:rPr lang="en-US" sz="900" b="1" dirty="0">
                          <a:solidFill>
                            <a:srgbClr val="7030A0"/>
                          </a:solidFill>
                        </a:rPr>
                        <a:t>2 Kings 9-10</a:t>
                      </a:r>
                    </a:p>
                  </a:txBody>
                  <a:tcPr marL="68580" marR="68580" marT="34290" marB="34290">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7030A0"/>
                          </a:solidFill>
                        </a:rPr>
                        <a:t>Elisha</a:t>
                      </a:r>
                    </a:p>
                    <a:p>
                      <a:endParaRPr lang="en-US" sz="900" b="1" dirty="0">
                        <a:solidFill>
                          <a:srgbClr val="7030A0"/>
                        </a:solidFill>
                      </a:endParaRPr>
                    </a:p>
                  </a:txBody>
                  <a:tcPr marL="68580" marR="68580" marT="34290" marB="34290">
                    <a:solidFill>
                      <a:schemeClr val="tx2">
                        <a:lumMod val="20000"/>
                        <a:lumOff val="80000"/>
                      </a:schemeClr>
                    </a:solidFill>
                  </a:tcPr>
                </a:tc>
                <a:tc>
                  <a:txBody>
                    <a:bodyPr/>
                    <a:lstStyle/>
                    <a:p>
                      <a:r>
                        <a:rPr lang="en-US" sz="900" b="1" dirty="0">
                          <a:solidFill>
                            <a:schemeClr val="tx1"/>
                          </a:solidFill>
                        </a:rPr>
                        <a:t>Uzziah (Azaniah)</a:t>
                      </a:r>
                    </a:p>
                  </a:txBody>
                  <a:tcPr marL="68580" marR="68580" marT="34290" marB="34290">
                    <a:solidFill>
                      <a:schemeClr val="accent2">
                        <a:lumMod val="20000"/>
                        <a:lumOff val="80000"/>
                      </a:schemeClr>
                    </a:solidFill>
                  </a:tcPr>
                </a:tc>
                <a:tc>
                  <a:txBody>
                    <a:bodyPr/>
                    <a:lstStyle/>
                    <a:p>
                      <a:r>
                        <a:rPr lang="en-US" sz="900" b="1" dirty="0">
                          <a:solidFill>
                            <a:schemeClr val="tx1"/>
                          </a:solidFill>
                        </a:rPr>
                        <a:t>Yes</a:t>
                      </a:r>
                    </a:p>
                  </a:txBody>
                  <a:tcPr marL="68580" marR="68580" marT="34290" marB="34290">
                    <a:solidFill>
                      <a:schemeClr val="accent2">
                        <a:lumMod val="20000"/>
                        <a:lumOff val="80000"/>
                      </a:schemeClr>
                    </a:solidFill>
                  </a:tcPr>
                </a:tc>
                <a:tc>
                  <a:txBody>
                    <a:bodyPr/>
                    <a:lstStyle/>
                    <a:p>
                      <a:r>
                        <a:rPr lang="en-US" sz="900" b="1" dirty="0">
                          <a:solidFill>
                            <a:schemeClr val="tx1"/>
                          </a:solidFill>
                        </a:rPr>
                        <a:t>52</a:t>
                      </a:r>
                    </a:p>
                  </a:txBody>
                  <a:tcPr marL="68580" marR="68580" marT="34290" marB="34290">
                    <a:solidFill>
                      <a:schemeClr val="accent2">
                        <a:lumMod val="20000"/>
                        <a:lumOff val="80000"/>
                      </a:schemeClr>
                    </a:solidFill>
                  </a:tcPr>
                </a:tc>
                <a:tc>
                  <a:txBody>
                    <a:bodyPr/>
                    <a:lstStyle/>
                    <a:p>
                      <a:r>
                        <a:rPr lang="en-US" sz="900" b="1" dirty="0">
                          <a:solidFill>
                            <a:schemeClr val="tx1"/>
                          </a:solidFill>
                        </a:rPr>
                        <a:t>2 Ki. 15; 2 Chr. 26</a:t>
                      </a:r>
                    </a:p>
                  </a:txBody>
                  <a:tcPr marL="68580" marR="68580" marT="34290" marB="34290">
                    <a:solidFill>
                      <a:schemeClr val="accent2">
                        <a:lumMod val="20000"/>
                        <a:lumOff val="80000"/>
                      </a:schemeClr>
                    </a:solidFill>
                  </a:tcPr>
                </a:tc>
                <a:tc>
                  <a:txBody>
                    <a:bodyPr/>
                    <a:lstStyle/>
                    <a:p>
                      <a:endParaRPr lang="en-US" sz="900" b="1" dirty="0">
                        <a:solidFill>
                          <a:schemeClr val="tx1"/>
                        </a:solidFill>
                      </a:endParaRPr>
                    </a:p>
                  </a:txBody>
                  <a:tcPr marL="68580" marR="68580" marT="34290" marB="34290">
                    <a:solidFill>
                      <a:schemeClr val="accent2">
                        <a:lumMod val="20000"/>
                        <a:lumOff val="80000"/>
                      </a:schemeClr>
                    </a:solidFill>
                  </a:tcPr>
                </a:tc>
                <a:extLst>
                  <a:ext uri="{0D108BD9-81ED-4DB2-BD59-A6C34878D82A}">
                    <a16:rowId xmlns:a16="http://schemas.microsoft.com/office/drawing/2014/main" val="10010"/>
                  </a:ext>
                </a:extLst>
              </a:tr>
              <a:tr h="336215">
                <a:tc>
                  <a:txBody>
                    <a:bodyPr/>
                    <a:lstStyle/>
                    <a:p>
                      <a:r>
                        <a:rPr lang="en-US" sz="900" b="1" dirty="0">
                          <a:solidFill>
                            <a:srgbClr val="7030A0"/>
                          </a:solidFill>
                        </a:rPr>
                        <a:t>Jehohaz (Joahaz)</a:t>
                      </a:r>
                    </a:p>
                  </a:txBody>
                  <a:tcPr marL="68580" marR="68580" marT="34290" marB="34290">
                    <a:solidFill>
                      <a:schemeClr val="tx2">
                        <a:lumMod val="20000"/>
                        <a:lumOff val="80000"/>
                      </a:schemeClr>
                    </a:solidFill>
                  </a:tcPr>
                </a:tc>
                <a:tc>
                  <a:txBody>
                    <a:bodyPr/>
                    <a:lstStyle/>
                    <a:p>
                      <a:r>
                        <a:rPr lang="en-US" sz="900" b="1" dirty="0">
                          <a:solidFill>
                            <a:srgbClr val="7030A0"/>
                          </a:solidFill>
                        </a:rPr>
                        <a:t>No</a:t>
                      </a:r>
                    </a:p>
                  </a:txBody>
                  <a:tcPr marL="68580" marR="68580" marT="34290" marB="34290">
                    <a:solidFill>
                      <a:schemeClr val="tx2">
                        <a:lumMod val="20000"/>
                        <a:lumOff val="80000"/>
                      </a:schemeClr>
                    </a:solidFill>
                  </a:tcPr>
                </a:tc>
                <a:tc>
                  <a:txBody>
                    <a:bodyPr/>
                    <a:lstStyle/>
                    <a:p>
                      <a:r>
                        <a:rPr lang="en-US" sz="900" b="1" dirty="0">
                          <a:solidFill>
                            <a:srgbClr val="7030A0"/>
                          </a:solidFill>
                        </a:rPr>
                        <a:t>17</a:t>
                      </a:r>
                    </a:p>
                  </a:txBody>
                  <a:tcPr marL="68580" marR="68580" marT="34290" marB="34290">
                    <a:solidFill>
                      <a:schemeClr val="tx2">
                        <a:lumMod val="20000"/>
                        <a:lumOff val="80000"/>
                      </a:schemeClr>
                    </a:solidFill>
                  </a:tcPr>
                </a:tc>
                <a:tc>
                  <a:txBody>
                    <a:bodyPr/>
                    <a:lstStyle/>
                    <a:p>
                      <a:r>
                        <a:rPr lang="en-US" sz="900" b="1" dirty="0">
                          <a:solidFill>
                            <a:srgbClr val="7030A0"/>
                          </a:solidFill>
                        </a:rPr>
                        <a:t>2 Kings 13</a:t>
                      </a:r>
                    </a:p>
                  </a:txBody>
                  <a:tcPr marL="68580" marR="68580" marT="34290" marB="34290">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7030A0"/>
                          </a:solidFill>
                        </a:rPr>
                        <a:t>Elisha</a:t>
                      </a:r>
                    </a:p>
                    <a:p>
                      <a:endParaRPr lang="en-US" sz="900" b="1" dirty="0">
                        <a:solidFill>
                          <a:srgbClr val="7030A0"/>
                        </a:solidFill>
                      </a:endParaRPr>
                    </a:p>
                  </a:txBody>
                  <a:tcPr marL="68580" marR="68580" marT="34290" marB="34290">
                    <a:solidFill>
                      <a:schemeClr val="tx2">
                        <a:lumMod val="20000"/>
                        <a:lumOff val="80000"/>
                      </a:schemeClr>
                    </a:solidFill>
                  </a:tcPr>
                </a:tc>
                <a:tc>
                  <a:txBody>
                    <a:bodyPr/>
                    <a:lstStyle/>
                    <a:p>
                      <a:r>
                        <a:rPr lang="en-US" sz="900" b="1" dirty="0">
                          <a:solidFill>
                            <a:schemeClr val="tx1"/>
                          </a:solidFill>
                        </a:rPr>
                        <a:t>Jotham</a:t>
                      </a:r>
                    </a:p>
                  </a:txBody>
                  <a:tcPr marL="68580" marR="68580" marT="34290" marB="34290">
                    <a:solidFill>
                      <a:schemeClr val="accent2">
                        <a:lumMod val="20000"/>
                        <a:lumOff val="80000"/>
                      </a:schemeClr>
                    </a:solidFill>
                  </a:tcPr>
                </a:tc>
                <a:tc>
                  <a:txBody>
                    <a:bodyPr/>
                    <a:lstStyle/>
                    <a:p>
                      <a:r>
                        <a:rPr lang="en-US" sz="900" b="1" dirty="0">
                          <a:solidFill>
                            <a:schemeClr val="tx1"/>
                          </a:solidFill>
                        </a:rPr>
                        <a:t>Yes</a:t>
                      </a:r>
                    </a:p>
                  </a:txBody>
                  <a:tcPr marL="68580" marR="68580" marT="34290" marB="34290">
                    <a:solidFill>
                      <a:schemeClr val="accent2">
                        <a:lumMod val="20000"/>
                        <a:lumOff val="80000"/>
                      </a:schemeClr>
                    </a:solidFill>
                  </a:tcPr>
                </a:tc>
                <a:tc>
                  <a:txBody>
                    <a:bodyPr/>
                    <a:lstStyle/>
                    <a:p>
                      <a:r>
                        <a:rPr lang="en-US" sz="900" b="1" dirty="0">
                          <a:solidFill>
                            <a:schemeClr val="tx1"/>
                          </a:solidFill>
                        </a:rPr>
                        <a:t>16</a:t>
                      </a:r>
                    </a:p>
                  </a:txBody>
                  <a:tcPr marL="68580" marR="68580" marT="34290" marB="34290">
                    <a:solidFill>
                      <a:schemeClr val="accent2">
                        <a:lumMod val="20000"/>
                        <a:lumOff val="80000"/>
                      </a:schemeClr>
                    </a:solidFill>
                  </a:tcPr>
                </a:tc>
                <a:tc>
                  <a:txBody>
                    <a:bodyPr/>
                    <a:lstStyle/>
                    <a:p>
                      <a:r>
                        <a:rPr lang="en-US" sz="900" b="1" dirty="0">
                          <a:solidFill>
                            <a:schemeClr val="tx1"/>
                          </a:solidFill>
                        </a:rPr>
                        <a:t>2 Ki. 15:2; 2 Chr. 27</a:t>
                      </a:r>
                    </a:p>
                  </a:txBody>
                  <a:tcPr marL="68580" marR="68580" marT="34290" marB="34290">
                    <a:solidFill>
                      <a:schemeClr val="accent2">
                        <a:lumMod val="20000"/>
                        <a:lumOff val="80000"/>
                      </a:schemeClr>
                    </a:solidFill>
                  </a:tcPr>
                </a:tc>
                <a:tc>
                  <a:txBody>
                    <a:bodyPr/>
                    <a:lstStyle/>
                    <a:p>
                      <a:endParaRPr lang="en-US" sz="900" b="1" dirty="0">
                        <a:solidFill>
                          <a:schemeClr val="tx1"/>
                        </a:solidFill>
                      </a:endParaRPr>
                    </a:p>
                  </a:txBody>
                  <a:tcPr marL="68580" marR="68580" marT="34290" marB="34290">
                    <a:solidFill>
                      <a:schemeClr val="accent2">
                        <a:lumMod val="20000"/>
                        <a:lumOff val="80000"/>
                      </a:schemeClr>
                    </a:solidFill>
                  </a:tcPr>
                </a:tc>
                <a:extLst>
                  <a:ext uri="{0D108BD9-81ED-4DB2-BD59-A6C34878D82A}">
                    <a16:rowId xmlns:a16="http://schemas.microsoft.com/office/drawing/2014/main" val="10011"/>
                  </a:ext>
                </a:extLst>
              </a:tr>
              <a:tr h="208998">
                <a:tc>
                  <a:txBody>
                    <a:bodyPr/>
                    <a:lstStyle/>
                    <a:p>
                      <a:r>
                        <a:rPr lang="en-US" sz="900" b="1" dirty="0">
                          <a:solidFill>
                            <a:srgbClr val="7030A0"/>
                          </a:solidFill>
                        </a:rPr>
                        <a:t>Jehohash</a:t>
                      </a:r>
                      <a:r>
                        <a:rPr lang="en-US" sz="900" b="1" baseline="0" dirty="0">
                          <a:solidFill>
                            <a:srgbClr val="7030A0"/>
                          </a:solidFill>
                        </a:rPr>
                        <a:t> (Joash)</a:t>
                      </a:r>
                      <a:endParaRPr lang="en-US" sz="900" b="1" dirty="0">
                        <a:solidFill>
                          <a:srgbClr val="7030A0"/>
                        </a:solidFill>
                      </a:endParaRPr>
                    </a:p>
                  </a:txBody>
                  <a:tcPr marL="68580" marR="68580" marT="34290" marB="34290">
                    <a:solidFill>
                      <a:schemeClr val="tx2">
                        <a:lumMod val="20000"/>
                        <a:lumOff val="80000"/>
                      </a:schemeClr>
                    </a:solidFill>
                  </a:tcPr>
                </a:tc>
                <a:tc>
                  <a:txBody>
                    <a:bodyPr/>
                    <a:lstStyle/>
                    <a:p>
                      <a:r>
                        <a:rPr lang="en-US" sz="900" b="1" dirty="0">
                          <a:solidFill>
                            <a:srgbClr val="7030A0"/>
                          </a:solidFill>
                        </a:rPr>
                        <a:t>No</a:t>
                      </a:r>
                    </a:p>
                  </a:txBody>
                  <a:tcPr marL="68580" marR="68580" marT="34290" marB="34290">
                    <a:solidFill>
                      <a:schemeClr val="tx2">
                        <a:lumMod val="20000"/>
                        <a:lumOff val="80000"/>
                      </a:schemeClr>
                    </a:solidFill>
                  </a:tcPr>
                </a:tc>
                <a:tc>
                  <a:txBody>
                    <a:bodyPr/>
                    <a:lstStyle/>
                    <a:p>
                      <a:r>
                        <a:rPr lang="en-US" sz="900" b="1" dirty="0">
                          <a:solidFill>
                            <a:srgbClr val="7030A0"/>
                          </a:solidFill>
                        </a:rPr>
                        <a:t>16</a:t>
                      </a:r>
                    </a:p>
                  </a:txBody>
                  <a:tcPr marL="68580" marR="68580" marT="34290" marB="34290">
                    <a:solidFill>
                      <a:schemeClr val="tx2">
                        <a:lumMod val="20000"/>
                        <a:lumOff val="80000"/>
                      </a:schemeClr>
                    </a:solidFill>
                  </a:tcPr>
                </a:tc>
                <a:tc>
                  <a:txBody>
                    <a:bodyPr/>
                    <a:lstStyle/>
                    <a:p>
                      <a:r>
                        <a:rPr lang="en-US" sz="900" b="1" dirty="0">
                          <a:solidFill>
                            <a:srgbClr val="7030A0"/>
                          </a:solidFill>
                        </a:rPr>
                        <a:t>2 Kings 13</a:t>
                      </a:r>
                    </a:p>
                  </a:txBody>
                  <a:tcPr marL="68580" marR="68580" marT="34290" marB="34290">
                    <a:solidFill>
                      <a:schemeClr val="tx2">
                        <a:lumMod val="20000"/>
                        <a:lumOff val="80000"/>
                      </a:schemeClr>
                    </a:solidFill>
                  </a:tcPr>
                </a:tc>
                <a:tc>
                  <a:txBody>
                    <a:bodyPr/>
                    <a:lstStyle/>
                    <a:p>
                      <a:r>
                        <a:rPr lang="en-US" sz="900" b="1" dirty="0">
                          <a:solidFill>
                            <a:srgbClr val="7030A0"/>
                          </a:solidFill>
                        </a:rPr>
                        <a:t>Elisha</a:t>
                      </a:r>
                    </a:p>
                  </a:txBody>
                  <a:tcPr marL="68580" marR="68580" marT="34290" marB="34290">
                    <a:solidFill>
                      <a:schemeClr val="tx2">
                        <a:lumMod val="20000"/>
                        <a:lumOff val="80000"/>
                      </a:schemeClr>
                    </a:solidFill>
                  </a:tcPr>
                </a:tc>
                <a:tc>
                  <a:txBody>
                    <a:bodyPr/>
                    <a:lstStyle/>
                    <a:p>
                      <a:r>
                        <a:rPr lang="en-US" sz="900" b="1" dirty="0">
                          <a:solidFill>
                            <a:schemeClr val="tx1"/>
                          </a:solidFill>
                        </a:rPr>
                        <a:t>Ahaz</a:t>
                      </a:r>
                    </a:p>
                  </a:txBody>
                  <a:tcPr marL="68580" marR="68580" marT="34290" marB="34290">
                    <a:solidFill>
                      <a:schemeClr val="accent2">
                        <a:lumMod val="20000"/>
                        <a:lumOff val="80000"/>
                      </a:schemeClr>
                    </a:solidFill>
                  </a:tcPr>
                </a:tc>
                <a:tc>
                  <a:txBody>
                    <a:bodyPr/>
                    <a:lstStyle/>
                    <a:p>
                      <a:r>
                        <a:rPr lang="en-US" sz="900" b="1" dirty="0">
                          <a:solidFill>
                            <a:schemeClr val="tx1"/>
                          </a:solidFill>
                        </a:rPr>
                        <a:t>No</a:t>
                      </a:r>
                    </a:p>
                  </a:txBody>
                  <a:tcPr marL="68580" marR="68580" marT="34290" marB="34290">
                    <a:solidFill>
                      <a:schemeClr val="accent2">
                        <a:lumMod val="20000"/>
                        <a:lumOff val="80000"/>
                      </a:schemeClr>
                    </a:solidFill>
                  </a:tcPr>
                </a:tc>
                <a:tc>
                  <a:txBody>
                    <a:bodyPr/>
                    <a:lstStyle/>
                    <a:p>
                      <a:r>
                        <a:rPr lang="en-US" sz="900" b="1" dirty="0">
                          <a:solidFill>
                            <a:schemeClr val="tx1"/>
                          </a:solidFill>
                        </a:rPr>
                        <a:t>16</a:t>
                      </a:r>
                    </a:p>
                  </a:txBody>
                  <a:tcPr marL="68580" marR="68580" marT="34290" marB="34290">
                    <a:solidFill>
                      <a:schemeClr val="accent2">
                        <a:lumMod val="20000"/>
                        <a:lumOff val="80000"/>
                      </a:schemeClr>
                    </a:solidFill>
                  </a:tcPr>
                </a:tc>
                <a:tc>
                  <a:txBody>
                    <a:bodyPr/>
                    <a:lstStyle/>
                    <a:p>
                      <a:r>
                        <a:rPr lang="en-US" sz="900" b="1" dirty="0">
                          <a:solidFill>
                            <a:schemeClr val="tx1"/>
                          </a:solidFill>
                        </a:rPr>
                        <a:t>2 Ki. 16:2; 2 Chr. 28; Isa. 7-12</a:t>
                      </a:r>
                    </a:p>
                  </a:txBody>
                  <a:tcPr marL="68580" marR="68580" marT="34290" marB="34290">
                    <a:solidFill>
                      <a:schemeClr val="accent2">
                        <a:lumMod val="20000"/>
                        <a:lumOff val="80000"/>
                      </a:schemeClr>
                    </a:solidFill>
                  </a:tcPr>
                </a:tc>
                <a:tc>
                  <a:txBody>
                    <a:bodyPr/>
                    <a:lstStyle/>
                    <a:p>
                      <a:endParaRPr lang="en-US" sz="900" b="1" dirty="0">
                        <a:solidFill>
                          <a:schemeClr val="tx1"/>
                        </a:solidFill>
                      </a:endParaRPr>
                    </a:p>
                  </a:txBody>
                  <a:tcPr marL="68580" marR="68580" marT="34290" marB="34290">
                    <a:solidFill>
                      <a:schemeClr val="accent2">
                        <a:lumMod val="20000"/>
                        <a:lumOff val="80000"/>
                      </a:schemeClr>
                    </a:solidFill>
                  </a:tcPr>
                </a:tc>
                <a:extLst>
                  <a:ext uri="{0D108BD9-81ED-4DB2-BD59-A6C34878D82A}">
                    <a16:rowId xmlns:a16="http://schemas.microsoft.com/office/drawing/2014/main" val="10012"/>
                  </a:ext>
                </a:extLst>
              </a:tr>
              <a:tr h="208998">
                <a:tc>
                  <a:txBody>
                    <a:bodyPr/>
                    <a:lstStyle/>
                    <a:p>
                      <a:r>
                        <a:rPr lang="en-US" sz="900" b="1" dirty="0">
                          <a:solidFill>
                            <a:srgbClr val="7030A0"/>
                          </a:solidFill>
                        </a:rPr>
                        <a:t>Jeroboam II</a:t>
                      </a:r>
                    </a:p>
                  </a:txBody>
                  <a:tcPr marL="68580" marR="68580" marT="34290" marB="34290">
                    <a:solidFill>
                      <a:schemeClr val="tx2">
                        <a:lumMod val="20000"/>
                        <a:lumOff val="80000"/>
                      </a:schemeClr>
                    </a:solidFill>
                  </a:tcPr>
                </a:tc>
                <a:tc>
                  <a:txBody>
                    <a:bodyPr/>
                    <a:lstStyle/>
                    <a:p>
                      <a:r>
                        <a:rPr lang="en-US" sz="900" b="1" dirty="0">
                          <a:solidFill>
                            <a:srgbClr val="7030A0"/>
                          </a:solidFill>
                        </a:rPr>
                        <a:t>No</a:t>
                      </a:r>
                    </a:p>
                  </a:txBody>
                  <a:tcPr marL="68580" marR="68580" marT="34290" marB="34290">
                    <a:solidFill>
                      <a:schemeClr val="tx2">
                        <a:lumMod val="20000"/>
                        <a:lumOff val="80000"/>
                      </a:schemeClr>
                    </a:solidFill>
                  </a:tcPr>
                </a:tc>
                <a:tc>
                  <a:txBody>
                    <a:bodyPr/>
                    <a:lstStyle/>
                    <a:p>
                      <a:r>
                        <a:rPr lang="en-US" sz="900" b="1" dirty="0">
                          <a:solidFill>
                            <a:srgbClr val="7030A0"/>
                          </a:solidFill>
                        </a:rPr>
                        <a:t>41</a:t>
                      </a:r>
                    </a:p>
                  </a:txBody>
                  <a:tcPr marL="68580" marR="68580" marT="34290" marB="34290">
                    <a:solidFill>
                      <a:schemeClr val="tx2">
                        <a:lumMod val="20000"/>
                        <a:lumOff val="80000"/>
                      </a:schemeClr>
                    </a:solidFill>
                  </a:tcPr>
                </a:tc>
                <a:tc>
                  <a:txBody>
                    <a:bodyPr/>
                    <a:lstStyle/>
                    <a:p>
                      <a:r>
                        <a:rPr lang="en-US" sz="900" b="1" dirty="0">
                          <a:solidFill>
                            <a:srgbClr val="7030A0"/>
                          </a:solidFill>
                        </a:rPr>
                        <a:t>2 Kings 14</a:t>
                      </a:r>
                    </a:p>
                  </a:txBody>
                  <a:tcPr marL="68580" marR="68580" marT="34290" marB="34290">
                    <a:solidFill>
                      <a:schemeClr val="tx2">
                        <a:lumMod val="20000"/>
                        <a:lumOff val="80000"/>
                      </a:schemeClr>
                    </a:solidFill>
                  </a:tcPr>
                </a:tc>
                <a:tc>
                  <a:txBody>
                    <a:bodyPr/>
                    <a:lstStyle/>
                    <a:p>
                      <a:r>
                        <a:rPr lang="en-US" sz="900" b="1" dirty="0">
                          <a:solidFill>
                            <a:srgbClr val="7030A0"/>
                          </a:solidFill>
                        </a:rPr>
                        <a:t>Jonah, Amos</a:t>
                      </a:r>
                    </a:p>
                  </a:txBody>
                  <a:tcPr marL="68580" marR="68580" marT="34290" marB="34290">
                    <a:solidFill>
                      <a:schemeClr val="tx2">
                        <a:lumMod val="20000"/>
                        <a:lumOff val="80000"/>
                      </a:schemeClr>
                    </a:solidFill>
                  </a:tcPr>
                </a:tc>
                <a:tc>
                  <a:txBody>
                    <a:bodyPr/>
                    <a:lstStyle/>
                    <a:p>
                      <a:r>
                        <a:rPr lang="en-US" sz="900" b="1" dirty="0">
                          <a:solidFill>
                            <a:schemeClr val="tx1"/>
                          </a:solidFill>
                        </a:rPr>
                        <a:t>Hezekiah</a:t>
                      </a:r>
                    </a:p>
                  </a:txBody>
                  <a:tcPr marL="68580" marR="68580" marT="34290" marB="34290">
                    <a:solidFill>
                      <a:schemeClr val="accent2">
                        <a:lumMod val="20000"/>
                        <a:lumOff val="80000"/>
                      </a:schemeClr>
                    </a:solidFill>
                  </a:tcPr>
                </a:tc>
                <a:tc>
                  <a:txBody>
                    <a:bodyPr/>
                    <a:lstStyle/>
                    <a:p>
                      <a:r>
                        <a:rPr lang="en-US" sz="900" b="1" dirty="0">
                          <a:solidFill>
                            <a:schemeClr val="tx1"/>
                          </a:solidFill>
                        </a:rPr>
                        <a:t>Yes</a:t>
                      </a:r>
                    </a:p>
                  </a:txBody>
                  <a:tcPr marL="68580" marR="68580" marT="34290" marB="34290">
                    <a:solidFill>
                      <a:schemeClr val="accent2">
                        <a:lumMod val="20000"/>
                        <a:lumOff val="80000"/>
                      </a:schemeClr>
                    </a:solidFill>
                  </a:tcPr>
                </a:tc>
                <a:tc>
                  <a:txBody>
                    <a:bodyPr/>
                    <a:lstStyle/>
                    <a:p>
                      <a:r>
                        <a:rPr lang="en-US" sz="900" b="1" dirty="0">
                          <a:solidFill>
                            <a:schemeClr val="tx1"/>
                          </a:solidFill>
                        </a:rPr>
                        <a:t>29</a:t>
                      </a:r>
                    </a:p>
                  </a:txBody>
                  <a:tcPr marL="68580" marR="68580" marT="34290" marB="34290">
                    <a:solidFill>
                      <a:schemeClr val="accent2">
                        <a:lumMod val="20000"/>
                        <a:lumOff val="80000"/>
                      </a:schemeClr>
                    </a:solidFill>
                  </a:tcPr>
                </a:tc>
                <a:tc>
                  <a:txBody>
                    <a:bodyPr/>
                    <a:lstStyle/>
                    <a:p>
                      <a:r>
                        <a:rPr lang="en-US" sz="900" b="1" dirty="0">
                          <a:solidFill>
                            <a:schemeClr val="tx1"/>
                          </a:solidFill>
                        </a:rPr>
                        <a:t>2 Ki. 18-20; 2 Chr. 29-32; Isa. 36-39</a:t>
                      </a:r>
                    </a:p>
                  </a:txBody>
                  <a:tcPr marL="68580" marR="68580" marT="34290" marB="34290">
                    <a:solidFill>
                      <a:schemeClr val="accent2">
                        <a:lumMod val="20000"/>
                        <a:lumOff val="80000"/>
                      </a:schemeClr>
                    </a:solidFill>
                  </a:tcPr>
                </a:tc>
                <a:tc>
                  <a:txBody>
                    <a:bodyPr/>
                    <a:lstStyle/>
                    <a:p>
                      <a:endParaRPr lang="en-US" sz="900" b="1" dirty="0">
                        <a:solidFill>
                          <a:schemeClr val="tx1"/>
                        </a:solidFill>
                      </a:endParaRPr>
                    </a:p>
                  </a:txBody>
                  <a:tcPr marL="68580" marR="68580" marT="34290" marB="34290">
                    <a:solidFill>
                      <a:schemeClr val="accent2">
                        <a:lumMod val="20000"/>
                        <a:lumOff val="80000"/>
                      </a:schemeClr>
                    </a:solidFill>
                  </a:tcPr>
                </a:tc>
                <a:extLst>
                  <a:ext uri="{0D108BD9-81ED-4DB2-BD59-A6C34878D82A}">
                    <a16:rowId xmlns:a16="http://schemas.microsoft.com/office/drawing/2014/main" val="10013"/>
                  </a:ext>
                </a:extLst>
              </a:tr>
              <a:tr h="208998">
                <a:tc>
                  <a:txBody>
                    <a:bodyPr/>
                    <a:lstStyle/>
                    <a:p>
                      <a:r>
                        <a:rPr lang="en-US" sz="900" b="1" dirty="0">
                          <a:solidFill>
                            <a:srgbClr val="7030A0"/>
                          </a:solidFill>
                        </a:rPr>
                        <a:t>Zachariah</a:t>
                      </a:r>
                    </a:p>
                  </a:txBody>
                  <a:tcPr marL="68580" marR="68580" marT="34290" marB="34290">
                    <a:solidFill>
                      <a:schemeClr val="tx2">
                        <a:lumMod val="20000"/>
                        <a:lumOff val="80000"/>
                      </a:schemeClr>
                    </a:solidFill>
                  </a:tcPr>
                </a:tc>
                <a:tc>
                  <a:txBody>
                    <a:bodyPr/>
                    <a:lstStyle/>
                    <a:p>
                      <a:r>
                        <a:rPr lang="en-US" sz="900" b="1" dirty="0">
                          <a:solidFill>
                            <a:srgbClr val="7030A0"/>
                          </a:solidFill>
                        </a:rPr>
                        <a:t>No</a:t>
                      </a:r>
                    </a:p>
                  </a:txBody>
                  <a:tcPr marL="68580" marR="68580" marT="34290" marB="34290">
                    <a:solidFill>
                      <a:schemeClr val="tx2">
                        <a:lumMod val="20000"/>
                        <a:lumOff val="80000"/>
                      </a:schemeClr>
                    </a:solidFill>
                  </a:tcPr>
                </a:tc>
                <a:tc>
                  <a:txBody>
                    <a:bodyPr/>
                    <a:lstStyle/>
                    <a:p>
                      <a:r>
                        <a:rPr lang="en-US" sz="900" b="1" dirty="0">
                          <a:solidFill>
                            <a:srgbClr val="7030A0"/>
                          </a:solidFill>
                        </a:rPr>
                        <a:t>6 mo.</a:t>
                      </a:r>
                    </a:p>
                  </a:txBody>
                  <a:tcPr marL="68580" marR="68580" marT="34290" marB="34290">
                    <a:solidFill>
                      <a:schemeClr val="tx2">
                        <a:lumMod val="20000"/>
                        <a:lumOff val="80000"/>
                      </a:schemeClr>
                    </a:solidFill>
                  </a:tcPr>
                </a:tc>
                <a:tc>
                  <a:txBody>
                    <a:bodyPr/>
                    <a:lstStyle/>
                    <a:p>
                      <a:r>
                        <a:rPr lang="en-US" sz="900" b="1" dirty="0">
                          <a:solidFill>
                            <a:srgbClr val="7030A0"/>
                          </a:solidFill>
                        </a:rPr>
                        <a:t>2 Kings 15</a:t>
                      </a:r>
                    </a:p>
                  </a:txBody>
                  <a:tcPr marL="68580" marR="68580" marT="34290" marB="34290">
                    <a:solidFill>
                      <a:schemeClr val="tx2">
                        <a:lumMod val="20000"/>
                        <a:lumOff val="80000"/>
                      </a:schemeClr>
                    </a:solidFill>
                  </a:tcPr>
                </a:tc>
                <a:tc>
                  <a:txBody>
                    <a:bodyPr/>
                    <a:lstStyle/>
                    <a:p>
                      <a:r>
                        <a:rPr lang="en-US" sz="900" b="1" dirty="0">
                          <a:solidFill>
                            <a:srgbClr val="7030A0"/>
                          </a:solidFill>
                        </a:rPr>
                        <a:t>Hosea</a:t>
                      </a:r>
                    </a:p>
                  </a:txBody>
                  <a:tcPr marL="68580" marR="68580" marT="34290" marB="34290">
                    <a:solidFill>
                      <a:schemeClr val="tx2">
                        <a:lumMod val="20000"/>
                        <a:lumOff val="80000"/>
                      </a:schemeClr>
                    </a:solidFill>
                  </a:tcPr>
                </a:tc>
                <a:tc>
                  <a:txBody>
                    <a:bodyPr/>
                    <a:lstStyle/>
                    <a:p>
                      <a:r>
                        <a:rPr lang="en-US" sz="900" b="1" dirty="0">
                          <a:solidFill>
                            <a:schemeClr val="tx1"/>
                          </a:solidFill>
                        </a:rPr>
                        <a:t>Manasseh</a:t>
                      </a:r>
                    </a:p>
                  </a:txBody>
                  <a:tcPr marL="68580" marR="68580" marT="34290" marB="34290">
                    <a:solidFill>
                      <a:schemeClr val="accent2">
                        <a:lumMod val="20000"/>
                        <a:lumOff val="80000"/>
                      </a:schemeClr>
                    </a:solidFill>
                  </a:tcPr>
                </a:tc>
                <a:tc>
                  <a:txBody>
                    <a:bodyPr/>
                    <a:lstStyle/>
                    <a:p>
                      <a:r>
                        <a:rPr lang="en-US" sz="900" b="1" dirty="0">
                          <a:solidFill>
                            <a:schemeClr val="tx1"/>
                          </a:solidFill>
                        </a:rPr>
                        <a:t>No</a:t>
                      </a:r>
                    </a:p>
                  </a:txBody>
                  <a:tcPr marL="68580" marR="68580" marT="34290" marB="34290">
                    <a:solidFill>
                      <a:schemeClr val="accent2">
                        <a:lumMod val="20000"/>
                        <a:lumOff val="80000"/>
                      </a:schemeClr>
                    </a:solidFill>
                  </a:tcPr>
                </a:tc>
                <a:tc>
                  <a:txBody>
                    <a:bodyPr/>
                    <a:lstStyle/>
                    <a:p>
                      <a:r>
                        <a:rPr lang="en-US" sz="900" b="1" dirty="0">
                          <a:solidFill>
                            <a:schemeClr val="tx1"/>
                          </a:solidFill>
                        </a:rPr>
                        <a:t>55</a:t>
                      </a:r>
                    </a:p>
                  </a:txBody>
                  <a:tcPr marL="68580" marR="68580" marT="34290" marB="34290">
                    <a:solidFill>
                      <a:schemeClr val="accent2">
                        <a:lumMod val="20000"/>
                        <a:lumOff val="80000"/>
                      </a:schemeClr>
                    </a:solidFill>
                  </a:tcPr>
                </a:tc>
                <a:tc>
                  <a:txBody>
                    <a:bodyPr/>
                    <a:lstStyle/>
                    <a:p>
                      <a:r>
                        <a:rPr lang="en-US" sz="900" b="1" dirty="0">
                          <a:solidFill>
                            <a:schemeClr val="tx1"/>
                          </a:solidFill>
                        </a:rPr>
                        <a:t>2 Ki. 21:2; 2 Chr. 33</a:t>
                      </a:r>
                    </a:p>
                  </a:txBody>
                  <a:tcPr marL="68580" marR="68580" marT="34290" marB="34290">
                    <a:solidFill>
                      <a:schemeClr val="accent2">
                        <a:lumMod val="20000"/>
                        <a:lumOff val="80000"/>
                      </a:schemeClr>
                    </a:solidFill>
                  </a:tcPr>
                </a:tc>
                <a:tc>
                  <a:txBody>
                    <a:bodyPr/>
                    <a:lstStyle/>
                    <a:p>
                      <a:endParaRPr lang="en-US" sz="900" b="1" dirty="0">
                        <a:solidFill>
                          <a:schemeClr val="tx1"/>
                        </a:solidFill>
                      </a:endParaRPr>
                    </a:p>
                  </a:txBody>
                  <a:tcPr marL="68580" marR="68580" marT="34290" marB="34290">
                    <a:solidFill>
                      <a:schemeClr val="accent2">
                        <a:lumMod val="20000"/>
                        <a:lumOff val="80000"/>
                      </a:schemeClr>
                    </a:solidFill>
                  </a:tcPr>
                </a:tc>
                <a:extLst>
                  <a:ext uri="{0D108BD9-81ED-4DB2-BD59-A6C34878D82A}">
                    <a16:rowId xmlns:a16="http://schemas.microsoft.com/office/drawing/2014/main" val="10014"/>
                  </a:ext>
                </a:extLst>
              </a:tr>
              <a:tr h="208998">
                <a:tc>
                  <a:txBody>
                    <a:bodyPr/>
                    <a:lstStyle/>
                    <a:p>
                      <a:r>
                        <a:rPr lang="en-US" sz="900" b="1" dirty="0">
                          <a:solidFill>
                            <a:srgbClr val="7030A0"/>
                          </a:solidFill>
                        </a:rPr>
                        <a:t>Shallum</a:t>
                      </a:r>
                    </a:p>
                  </a:txBody>
                  <a:tcPr marL="68580" marR="68580" marT="34290" marB="34290">
                    <a:solidFill>
                      <a:schemeClr val="tx2">
                        <a:lumMod val="20000"/>
                        <a:lumOff val="80000"/>
                      </a:schemeClr>
                    </a:solidFill>
                  </a:tcPr>
                </a:tc>
                <a:tc>
                  <a:txBody>
                    <a:bodyPr/>
                    <a:lstStyle/>
                    <a:p>
                      <a:r>
                        <a:rPr lang="en-US" sz="900" b="1" dirty="0">
                          <a:solidFill>
                            <a:srgbClr val="7030A0"/>
                          </a:solidFill>
                        </a:rPr>
                        <a:t>No</a:t>
                      </a:r>
                    </a:p>
                  </a:txBody>
                  <a:tcPr marL="68580" marR="68580" marT="34290" marB="34290">
                    <a:solidFill>
                      <a:schemeClr val="tx2">
                        <a:lumMod val="20000"/>
                        <a:lumOff val="80000"/>
                      </a:schemeClr>
                    </a:solidFill>
                  </a:tcPr>
                </a:tc>
                <a:tc>
                  <a:txBody>
                    <a:bodyPr/>
                    <a:lstStyle/>
                    <a:p>
                      <a:r>
                        <a:rPr lang="en-US" sz="900" b="1" dirty="0">
                          <a:solidFill>
                            <a:srgbClr val="7030A0"/>
                          </a:solidFill>
                        </a:rPr>
                        <a:t>1 mo.</a:t>
                      </a:r>
                    </a:p>
                  </a:txBody>
                  <a:tcPr marL="68580" marR="68580" marT="34290" marB="34290">
                    <a:solidFill>
                      <a:schemeClr val="tx2">
                        <a:lumMod val="20000"/>
                        <a:lumOff val="80000"/>
                      </a:schemeClr>
                    </a:solidFill>
                  </a:tcPr>
                </a:tc>
                <a:tc>
                  <a:txBody>
                    <a:bodyPr/>
                    <a:lstStyle/>
                    <a:p>
                      <a:r>
                        <a:rPr lang="en-US" sz="900" b="1" dirty="0">
                          <a:solidFill>
                            <a:srgbClr val="7030A0"/>
                          </a:solidFill>
                        </a:rPr>
                        <a:t>2 Kings 15</a:t>
                      </a:r>
                    </a:p>
                  </a:txBody>
                  <a:tcPr marL="68580" marR="68580" marT="34290" marB="34290">
                    <a:solidFill>
                      <a:schemeClr val="tx2">
                        <a:lumMod val="20000"/>
                        <a:lumOff val="80000"/>
                      </a:schemeClr>
                    </a:solidFill>
                  </a:tcPr>
                </a:tc>
                <a:tc>
                  <a:txBody>
                    <a:bodyPr/>
                    <a:lstStyle/>
                    <a:p>
                      <a:r>
                        <a:rPr lang="en-US" sz="900" b="1" dirty="0">
                          <a:solidFill>
                            <a:srgbClr val="7030A0"/>
                          </a:solidFill>
                        </a:rPr>
                        <a:t>Hosea</a:t>
                      </a:r>
                    </a:p>
                  </a:txBody>
                  <a:tcPr marL="68580" marR="68580" marT="34290" marB="34290">
                    <a:solidFill>
                      <a:schemeClr val="tx2">
                        <a:lumMod val="20000"/>
                        <a:lumOff val="80000"/>
                      </a:schemeClr>
                    </a:solidFill>
                  </a:tcPr>
                </a:tc>
                <a:tc>
                  <a:txBody>
                    <a:bodyPr/>
                    <a:lstStyle/>
                    <a:p>
                      <a:r>
                        <a:rPr lang="en-US" sz="900" b="1" dirty="0">
                          <a:solidFill>
                            <a:schemeClr val="tx1"/>
                          </a:solidFill>
                        </a:rPr>
                        <a:t>Amon</a:t>
                      </a:r>
                    </a:p>
                  </a:txBody>
                  <a:tcPr marL="68580" marR="68580" marT="34290" marB="34290">
                    <a:solidFill>
                      <a:schemeClr val="accent2">
                        <a:lumMod val="20000"/>
                        <a:lumOff val="80000"/>
                      </a:schemeClr>
                    </a:solidFill>
                  </a:tcPr>
                </a:tc>
                <a:tc>
                  <a:txBody>
                    <a:bodyPr/>
                    <a:lstStyle/>
                    <a:p>
                      <a:r>
                        <a:rPr lang="en-US" sz="900" b="1" dirty="0">
                          <a:solidFill>
                            <a:schemeClr val="tx1"/>
                          </a:solidFill>
                        </a:rPr>
                        <a:t>No</a:t>
                      </a:r>
                    </a:p>
                  </a:txBody>
                  <a:tcPr marL="68580" marR="68580" marT="34290" marB="34290">
                    <a:solidFill>
                      <a:schemeClr val="accent2">
                        <a:lumMod val="20000"/>
                        <a:lumOff val="80000"/>
                      </a:schemeClr>
                    </a:solidFill>
                  </a:tcPr>
                </a:tc>
                <a:tc>
                  <a:txBody>
                    <a:bodyPr/>
                    <a:lstStyle/>
                    <a:p>
                      <a:r>
                        <a:rPr lang="en-US" sz="900" b="1" dirty="0">
                          <a:solidFill>
                            <a:schemeClr val="tx1"/>
                          </a:solidFill>
                        </a:rPr>
                        <a:t>2</a:t>
                      </a:r>
                    </a:p>
                  </a:txBody>
                  <a:tcPr marL="68580" marR="68580" marT="34290" marB="34290">
                    <a:solidFill>
                      <a:schemeClr val="accent2">
                        <a:lumMod val="20000"/>
                        <a:lumOff val="80000"/>
                      </a:schemeClr>
                    </a:solidFill>
                  </a:tcPr>
                </a:tc>
                <a:tc>
                  <a:txBody>
                    <a:bodyPr/>
                    <a:lstStyle/>
                    <a:p>
                      <a:r>
                        <a:rPr lang="en-US" sz="900" b="1" dirty="0">
                          <a:solidFill>
                            <a:schemeClr val="tx1"/>
                          </a:solidFill>
                        </a:rPr>
                        <a:t>2 Ki. 21:2; 2 Chr. 33</a:t>
                      </a:r>
                    </a:p>
                  </a:txBody>
                  <a:tcPr marL="68580" marR="68580" marT="34290" marB="34290">
                    <a:solidFill>
                      <a:schemeClr val="accent2">
                        <a:lumMod val="20000"/>
                        <a:lumOff val="80000"/>
                      </a:schemeClr>
                    </a:solidFill>
                  </a:tcPr>
                </a:tc>
                <a:tc>
                  <a:txBody>
                    <a:bodyPr/>
                    <a:lstStyle/>
                    <a:p>
                      <a:endParaRPr lang="en-US" sz="900" b="1" dirty="0">
                        <a:solidFill>
                          <a:schemeClr val="tx1"/>
                        </a:solidFill>
                      </a:endParaRPr>
                    </a:p>
                  </a:txBody>
                  <a:tcPr marL="68580" marR="68580" marT="34290" marB="34290">
                    <a:solidFill>
                      <a:schemeClr val="accent2">
                        <a:lumMod val="20000"/>
                        <a:lumOff val="80000"/>
                      </a:schemeClr>
                    </a:solidFill>
                  </a:tcPr>
                </a:tc>
                <a:extLst>
                  <a:ext uri="{0D108BD9-81ED-4DB2-BD59-A6C34878D82A}">
                    <a16:rowId xmlns:a16="http://schemas.microsoft.com/office/drawing/2014/main" val="10015"/>
                  </a:ext>
                </a:extLst>
              </a:tr>
              <a:tr h="208998">
                <a:tc>
                  <a:txBody>
                    <a:bodyPr/>
                    <a:lstStyle/>
                    <a:p>
                      <a:r>
                        <a:rPr lang="en-US" sz="900" b="1" dirty="0">
                          <a:solidFill>
                            <a:srgbClr val="7030A0"/>
                          </a:solidFill>
                        </a:rPr>
                        <a:t>Menahem</a:t>
                      </a:r>
                    </a:p>
                  </a:txBody>
                  <a:tcPr marL="68580" marR="68580" marT="34290" marB="34290">
                    <a:solidFill>
                      <a:schemeClr val="tx2">
                        <a:lumMod val="20000"/>
                        <a:lumOff val="80000"/>
                      </a:schemeClr>
                    </a:solidFill>
                  </a:tcPr>
                </a:tc>
                <a:tc>
                  <a:txBody>
                    <a:bodyPr/>
                    <a:lstStyle/>
                    <a:p>
                      <a:r>
                        <a:rPr lang="en-US" sz="900" b="1" dirty="0">
                          <a:solidFill>
                            <a:srgbClr val="7030A0"/>
                          </a:solidFill>
                        </a:rPr>
                        <a:t>No</a:t>
                      </a:r>
                    </a:p>
                  </a:txBody>
                  <a:tcPr marL="68580" marR="68580" marT="34290" marB="34290">
                    <a:solidFill>
                      <a:schemeClr val="tx2">
                        <a:lumMod val="20000"/>
                        <a:lumOff val="80000"/>
                      </a:schemeClr>
                    </a:solidFill>
                  </a:tcPr>
                </a:tc>
                <a:tc>
                  <a:txBody>
                    <a:bodyPr/>
                    <a:lstStyle/>
                    <a:p>
                      <a:r>
                        <a:rPr lang="en-US" sz="900" b="1" dirty="0">
                          <a:solidFill>
                            <a:srgbClr val="7030A0"/>
                          </a:solidFill>
                        </a:rPr>
                        <a:t>10</a:t>
                      </a:r>
                    </a:p>
                  </a:txBody>
                  <a:tcPr marL="68580" marR="68580" marT="34290" marB="34290">
                    <a:solidFill>
                      <a:schemeClr val="tx2">
                        <a:lumMod val="20000"/>
                        <a:lumOff val="80000"/>
                      </a:schemeClr>
                    </a:solidFill>
                  </a:tcPr>
                </a:tc>
                <a:tc>
                  <a:txBody>
                    <a:bodyPr/>
                    <a:lstStyle/>
                    <a:p>
                      <a:r>
                        <a:rPr lang="en-US" sz="900" b="1" dirty="0">
                          <a:solidFill>
                            <a:srgbClr val="7030A0"/>
                          </a:solidFill>
                        </a:rPr>
                        <a:t>2 Kings 15</a:t>
                      </a:r>
                    </a:p>
                  </a:txBody>
                  <a:tcPr marL="68580" marR="68580" marT="34290" marB="34290">
                    <a:solidFill>
                      <a:schemeClr val="tx2">
                        <a:lumMod val="20000"/>
                        <a:lumOff val="80000"/>
                      </a:schemeClr>
                    </a:solidFill>
                  </a:tcPr>
                </a:tc>
                <a:tc>
                  <a:txBody>
                    <a:bodyPr/>
                    <a:lstStyle/>
                    <a:p>
                      <a:r>
                        <a:rPr lang="en-US" sz="900" b="1" dirty="0">
                          <a:solidFill>
                            <a:srgbClr val="7030A0"/>
                          </a:solidFill>
                        </a:rPr>
                        <a:t>Hosea</a:t>
                      </a:r>
                    </a:p>
                  </a:txBody>
                  <a:tcPr marL="68580" marR="68580" marT="34290" marB="34290">
                    <a:solidFill>
                      <a:schemeClr val="tx2">
                        <a:lumMod val="20000"/>
                        <a:lumOff val="80000"/>
                      </a:schemeClr>
                    </a:solidFill>
                  </a:tcPr>
                </a:tc>
                <a:tc>
                  <a:txBody>
                    <a:bodyPr/>
                    <a:lstStyle/>
                    <a:p>
                      <a:r>
                        <a:rPr lang="en-US" sz="900" b="1" dirty="0">
                          <a:solidFill>
                            <a:schemeClr val="tx1"/>
                          </a:solidFill>
                        </a:rPr>
                        <a:t>Josiah</a:t>
                      </a:r>
                    </a:p>
                  </a:txBody>
                  <a:tcPr marL="68580" marR="68580" marT="34290" marB="34290">
                    <a:solidFill>
                      <a:schemeClr val="accent2">
                        <a:lumMod val="20000"/>
                        <a:lumOff val="80000"/>
                      </a:schemeClr>
                    </a:solidFill>
                  </a:tcPr>
                </a:tc>
                <a:tc>
                  <a:txBody>
                    <a:bodyPr/>
                    <a:lstStyle/>
                    <a:p>
                      <a:r>
                        <a:rPr lang="en-US" sz="900" b="1" dirty="0">
                          <a:solidFill>
                            <a:schemeClr val="tx1"/>
                          </a:solidFill>
                        </a:rPr>
                        <a:t>Yes</a:t>
                      </a:r>
                    </a:p>
                  </a:txBody>
                  <a:tcPr marL="68580" marR="68580" marT="34290" marB="34290">
                    <a:solidFill>
                      <a:schemeClr val="accent2">
                        <a:lumMod val="20000"/>
                        <a:lumOff val="80000"/>
                      </a:schemeClr>
                    </a:solidFill>
                  </a:tcPr>
                </a:tc>
                <a:tc>
                  <a:txBody>
                    <a:bodyPr/>
                    <a:lstStyle/>
                    <a:p>
                      <a:r>
                        <a:rPr lang="en-US" sz="900" b="1" dirty="0">
                          <a:solidFill>
                            <a:schemeClr val="tx1"/>
                          </a:solidFill>
                        </a:rPr>
                        <a:t>31</a:t>
                      </a:r>
                    </a:p>
                  </a:txBody>
                  <a:tcPr marL="68580" marR="68580" marT="34290" marB="34290">
                    <a:solidFill>
                      <a:schemeClr val="accent2">
                        <a:lumMod val="20000"/>
                        <a:lumOff val="80000"/>
                      </a:schemeClr>
                    </a:solidFill>
                  </a:tcPr>
                </a:tc>
                <a:tc>
                  <a:txBody>
                    <a:bodyPr/>
                    <a:lstStyle/>
                    <a:p>
                      <a:r>
                        <a:rPr lang="en-US" sz="900" b="1" dirty="0">
                          <a:solidFill>
                            <a:schemeClr val="tx1"/>
                          </a:solidFill>
                        </a:rPr>
                        <a:t>2 Ki. 22-23; 2 Chr. 34-35</a:t>
                      </a:r>
                    </a:p>
                  </a:txBody>
                  <a:tcPr marL="68580" marR="68580" marT="34290" marB="34290">
                    <a:solidFill>
                      <a:schemeClr val="accent2">
                        <a:lumMod val="20000"/>
                        <a:lumOff val="80000"/>
                      </a:schemeClr>
                    </a:solidFill>
                  </a:tcPr>
                </a:tc>
                <a:tc>
                  <a:txBody>
                    <a:bodyPr/>
                    <a:lstStyle/>
                    <a:p>
                      <a:endParaRPr lang="en-US" sz="900" b="1" dirty="0">
                        <a:solidFill>
                          <a:schemeClr val="tx1"/>
                        </a:solidFill>
                      </a:endParaRPr>
                    </a:p>
                  </a:txBody>
                  <a:tcPr marL="68580" marR="68580" marT="34290" marB="34290">
                    <a:solidFill>
                      <a:schemeClr val="accent2">
                        <a:lumMod val="20000"/>
                        <a:lumOff val="80000"/>
                      </a:schemeClr>
                    </a:solidFill>
                  </a:tcPr>
                </a:tc>
                <a:extLst>
                  <a:ext uri="{0D108BD9-81ED-4DB2-BD59-A6C34878D82A}">
                    <a16:rowId xmlns:a16="http://schemas.microsoft.com/office/drawing/2014/main" val="10016"/>
                  </a:ext>
                </a:extLst>
              </a:tr>
              <a:tr h="208998">
                <a:tc>
                  <a:txBody>
                    <a:bodyPr/>
                    <a:lstStyle/>
                    <a:p>
                      <a:r>
                        <a:rPr lang="en-US" sz="900" b="1" dirty="0">
                          <a:solidFill>
                            <a:srgbClr val="7030A0"/>
                          </a:solidFill>
                        </a:rPr>
                        <a:t>Pekahiah</a:t>
                      </a:r>
                    </a:p>
                  </a:txBody>
                  <a:tcPr marL="68580" marR="68580" marT="34290" marB="34290">
                    <a:solidFill>
                      <a:schemeClr val="tx2">
                        <a:lumMod val="20000"/>
                        <a:lumOff val="80000"/>
                      </a:schemeClr>
                    </a:solidFill>
                  </a:tcPr>
                </a:tc>
                <a:tc>
                  <a:txBody>
                    <a:bodyPr/>
                    <a:lstStyle/>
                    <a:p>
                      <a:r>
                        <a:rPr lang="en-US" sz="900" b="1" dirty="0">
                          <a:solidFill>
                            <a:srgbClr val="7030A0"/>
                          </a:solidFill>
                        </a:rPr>
                        <a:t>No</a:t>
                      </a:r>
                    </a:p>
                  </a:txBody>
                  <a:tcPr marL="68580" marR="68580" marT="34290" marB="34290">
                    <a:solidFill>
                      <a:schemeClr val="tx2">
                        <a:lumMod val="20000"/>
                        <a:lumOff val="80000"/>
                      </a:schemeClr>
                    </a:solidFill>
                  </a:tcPr>
                </a:tc>
                <a:tc>
                  <a:txBody>
                    <a:bodyPr/>
                    <a:lstStyle/>
                    <a:p>
                      <a:r>
                        <a:rPr lang="en-US" sz="900" b="1" dirty="0">
                          <a:solidFill>
                            <a:srgbClr val="7030A0"/>
                          </a:solidFill>
                        </a:rPr>
                        <a:t>2</a:t>
                      </a:r>
                    </a:p>
                  </a:txBody>
                  <a:tcPr marL="68580" marR="68580" marT="34290" marB="34290">
                    <a:solidFill>
                      <a:schemeClr val="tx2">
                        <a:lumMod val="20000"/>
                        <a:lumOff val="80000"/>
                      </a:schemeClr>
                    </a:solidFill>
                  </a:tcPr>
                </a:tc>
                <a:tc>
                  <a:txBody>
                    <a:bodyPr/>
                    <a:lstStyle/>
                    <a:p>
                      <a:r>
                        <a:rPr lang="en-US" sz="900" b="1" dirty="0">
                          <a:solidFill>
                            <a:srgbClr val="7030A0"/>
                          </a:solidFill>
                        </a:rPr>
                        <a:t>2 Kings 15</a:t>
                      </a:r>
                    </a:p>
                  </a:txBody>
                  <a:tcPr marL="68580" marR="68580" marT="34290" marB="34290">
                    <a:solidFill>
                      <a:schemeClr val="tx2">
                        <a:lumMod val="20000"/>
                        <a:lumOff val="80000"/>
                      </a:schemeClr>
                    </a:solidFill>
                  </a:tcPr>
                </a:tc>
                <a:tc>
                  <a:txBody>
                    <a:bodyPr/>
                    <a:lstStyle/>
                    <a:p>
                      <a:r>
                        <a:rPr lang="en-US" sz="900" b="1" dirty="0">
                          <a:solidFill>
                            <a:srgbClr val="7030A0"/>
                          </a:solidFill>
                        </a:rPr>
                        <a:t>Hosea</a:t>
                      </a:r>
                    </a:p>
                  </a:txBody>
                  <a:tcPr marL="68580" marR="68580" marT="34290" marB="34290">
                    <a:solidFill>
                      <a:schemeClr val="tx2">
                        <a:lumMod val="20000"/>
                        <a:lumOff val="80000"/>
                      </a:schemeClr>
                    </a:solidFill>
                  </a:tcPr>
                </a:tc>
                <a:tc>
                  <a:txBody>
                    <a:bodyPr/>
                    <a:lstStyle/>
                    <a:p>
                      <a:r>
                        <a:rPr lang="en-US" sz="900" b="1" dirty="0">
                          <a:solidFill>
                            <a:schemeClr val="tx1"/>
                          </a:solidFill>
                        </a:rPr>
                        <a:t>Jehoahaz (Johaz)</a:t>
                      </a:r>
                    </a:p>
                  </a:txBody>
                  <a:tcPr marL="68580" marR="68580" marT="34290" marB="34290">
                    <a:solidFill>
                      <a:schemeClr val="accent2">
                        <a:lumMod val="20000"/>
                        <a:lumOff val="80000"/>
                      </a:schemeClr>
                    </a:solidFill>
                  </a:tcPr>
                </a:tc>
                <a:tc>
                  <a:txBody>
                    <a:bodyPr/>
                    <a:lstStyle/>
                    <a:p>
                      <a:r>
                        <a:rPr lang="en-US" sz="900" b="1" dirty="0">
                          <a:solidFill>
                            <a:schemeClr val="tx1"/>
                          </a:solidFill>
                        </a:rPr>
                        <a:t>No</a:t>
                      </a:r>
                    </a:p>
                  </a:txBody>
                  <a:tcPr marL="68580" marR="68580" marT="34290" marB="34290">
                    <a:solidFill>
                      <a:schemeClr val="accent2">
                        <a:lumMod val="20000"/>
                        <a:lumOff val="80000"/>
                      </a:schemeClr>
                    </a:solidFill>
                  </a:tcPr>
                </a:tc>
                <a:tc>
                  <a:txBody>
                    <a:bodyPr/>
                    <a:lstStyle/>
                    <a:p>
                      <a:r>
                        <a:rPr lang="en-US" sz="900" b="1" dirty="0">
                          <a:solidFill>
                            <a:schemeClr val="tx1"/>
                          </a:solidFill>
                        </a:rPr>
                        <a:t>3 mo.</a:t>
                      </a:r>
                    </a:p>
                  </a:txBody>
                  <a:tcPr marL="68580" marR="68580" marT="34290" marB="34290">
                    <a:solidFill>
                      <a:schemeClr val="accent2">
                        <a:lumMod val="20000"/>
                        <a:lumOff val="80000"/>
                      </a:schemeClr>
                    </a:solidFill>
                  </a:tcPr>
                </a:tc>
                <a:tc>
                  <a:txBody>
                    <a:bodyPr/>
                    <a:lstStyle/>
                    <a:p>
                      <a:r>
                        <a:rPr lang="en-US" sz="900" b="1" dirty="0">
                          <a:solidFill>
                            <a:schemeClr val="tx1"/>
                          </a:solidFill>
                        </a:rPr>
                        <a:t>2 Ki. 23-24; 2 Chr. 36</a:t>
                      </a:r>
                    </a:p>
                  </a:txBody>
                  <a:tcPr marL="68580" marR="68580" marT="34290" marB="34290">
                    <a:solidFill>
                      <a:schemeClr val="accent2">
                        <a:lumMod val="20000"/>
                        <a:lumOff val="80000"/>
                      </a:schemeClr>
                    </a:solidFill>
                  </a:tcPr>
                </a:tc>
                <a:tc>
                  <a:txBody>
                    <a:bodyPr/>
                    <a:lstStyle/>
                    <a:p>
                      <a:endParaRPr lang="en-US" sz="900" b="1" dirty="0">
                        <a:solidFill>
                          <a:schemeClr val="tx1"/>
                        </a:solidFill>
                      </a:endParaRPr>
                    </a:p>
                  </a:txBody>
                  <a:tcPr marL="68580" marR="68580" marT="34290" marB="34290">
                    <a:solidFill>
                      <a:schemeClr val="accent2">
                        <a:lumMod val="20000"/>
                        <a:lumOff val="80000"/>
                      </a:schemeClr>
                    </a:solidFill>
                  </a:tcPr>
                </a:tc>
                <a:extLst>
                  <a:ext uri="{0D108BD9-81ED-4DB2-BD59-A6C34878D82A}">
                    <a16:rowId xmlns:a16="http://schemas.microsoft.com/office/drawing/2014/main" val="10017"/>
                  </a:ext>
                </a:extLst>
              </a:tr>
              <a:tr h="208998">
                <a:tc>
                  <a:txBody>
                    <a:bodyPr/>
                    <a:lstStyle/>
                    <a:p>
                      <a:r>
                        <a:rPr lang="en-US" sz="900" b="1" dirty="0">
                          <a:solidFill>
                            <a:srgbClr val="7030A0"/>
                          </a:solidFill>
                        </a:rPr>
                        <a:t>Pekah</a:t>
                      </a:r>
                    </a:p>
                  </a:txBody>
                  <a:tcPr marL="68580" marR="68580" marT="34290" marB="34290">
                    <a:solidFill>
                      <a:schemeClr val="tx2">
                        <a:lumMod val="20000"/>
                        <a:lumOff val="80000"/>
                      </a:schemeClr>
                    </a:solidFill>
                  </a:tcPr>
                </a:tc>
                <a:tc>
                  <a:txBody>
                    <a:bodyPr/>
                    <a:lstStyle/>
                    <a:p>
                      <a:r>
                        <a:rPr lang="en-US" sz="900" b="1" dirty="0">
                          <a:solidFill>
                            <a:srgbClr val="7030A0"/>
                          </a:solidFill>
                        </a:rPr>
                        <a:t>No</a:t>
                      </a:r>
                    </a:p>
                  </a:txBody>
                  <a:tcPr marL="68580" marR="68580" marT="34290" marB="34290">
                    <a:solidFill>
                      <a:schemeClr val="tx2">
                        <a:lumMod val="20000"/>
                        <a:lumOff val="80000"/>
                      </a:schemeClr>
                    </a:solidFill>
                  </a:tcPr>
                </a:tc>
                <a:tc>
                  <a:txBody>
                    <a:bodyPr/>
                    <a:lstStyle/>
                    <a:p>
                      <a:r>
                        <a:rPr lang="en-US" sz="900" b="1" dirty="0">
                          <a:solidFill>
                            <a:srgbClr val="7030A0"/>
                          </a:solidFill>
                        </a:rPr>
                        <a:t>20</a:t>
                      </a:r>
                    </a:p>
                  </a:txBody>
                  <a:tcPr marL="68580" marR="68580" marT="34290" marB="34290">
                    <a:solidFill>
                      <a:schemeClr val="tx2">
                        <a:lumMod val="20000"/>
                        <a:lumOff val="80000"/>
                      </a:schemeClr>
                    </a:solidFill>
                  </a:tcPr>
                </a:tc>
                <a:tc>
                  <a:txBody>
                    <a:bodyPr/>
                    <a:lstStyle/>
                    <a:p>
                      <a:r>
                        <a:rPr lang="en-US" sz="900" b="1" dirty="0">
                          <a:solidFill>
                            <a:srgbClr val="7030A0"/>
                          </a:solidFill>
                        </a:rPr>
                        <a:t>2 Kings 15</a:t>
                      </a:r>
                    </a:p>
                  </a:txBody>
                  <a:tcPr marL="68580" marR="68580" marT="34290" marB="34290">
                    <a:solidFill>
                      <a:schemeClr val="tx2">
                        <a:lumMod val="20000"/>
                        <a:lumOff val="80000"/>
                      </a:schemeClr>
                    </a:solidFill>
                  </a:tcPr>
                </a:tc>
                <a:tc>
                  <a:txBody>
                    <a:bodyPr/>
                    <a:lstStyle/>
                    <a:p>
                      <a:r>
                        <a:rPr lang="en-US" sz="900" b="1" dirty="0">
                          <a:solidFill>
                            <a:srgbClr val="7030A0"/>
                          </a:solidFill>
                        </a:rPr>
                        <a:t>Hosea</a:t>
                      </a:r>
                    </a:p>
                  </a:txBody>
                  <a:tcPr marL="68580" marR="68580" marT="34290" marB="34290">
                    <a:solidFill>
                      <a:schemeClr val="tx2">
                        <a:lumMod val="20000"/>
                        <a:lumOff val="80000"/>
                      </a:schemeClr>
                    </a:solidFill>
                  </a:tcPr>
                </a:tc>
                <a:tc>
                  <a:txBody>
                    <a:bodyPr/>
                    <a:lstStyle/>
                    <a:p>
                      <a:r>
                        <a:rPr lang="en-US" sz="900" b="1" dirty="0">
                          <a:solidFill>
                            <a:schemeClr val="tx1"/>
                          </a:solidFill>
                        </a:rPr>
                        <a:t>Jehokim</a:t>
                      </a:r>
                    </a:p>
                  </a:txBody>
                  <a:tcPr marL="68580" marR="68580" marT="34290" marB="34290">
                    <a:solidFill>
                      <a:schemeClr val="accent2">
                        <a:lumMod val="20000"/>
                        <a:lumOff val="80000"/>
                      </a:schemeClr>
                    </a:solidFill>
                  </a:tcPr>
                </a:tc>
                <a:tc>
                  <a:txBody>
                    <a:bodyPr/>
                    <a:lstStyle/>
                    <a:p>
                      <a:r>
                        <a:rPr lang="en-US" sz="900" b="1" dirty="0">
                          <a:solidFill>
                            <a:schemeClr val="tx1"/>
                          </a:solidFill>
                        </a:rPr>
                        <a:t>No</a:t>
                      </a:r>
                    </a:p>
                  </a:txBody>
                  <a:tcPr marL="68580" marR="68580" marT="34290" marB="34290">
                    <a:solidFill>
                      <a:schemeClr val="accent2">
                        <a:lumMod val="20000"/>
                        <a:lumOff val="80000"/>
                      </a:schemeClr>
                    </a:solidFill>
                  </a:tcPr>
                </a:tc>
                <a:tc>
                  <a:txBody>
                    <a:bodyPr/>
                    <a:lstStyle/>
                    <a:p>
                      <a:r>
                        <a:rPr lang="en-US" sz="900" b="1" dirty="0">
                          <a:solidFill>
                            <a:schemeClr val="tx1"/>
                          </a:solidFill>
                        </a:rPr>
                        <a:t>11</a:t>
                      </a:r>
                    </a:p>
                  </a:txBody>
                  <a:tcPr marL="68580" marR="68580" marT="34290" marB="34290">
                    <a:solidFill>
                      <a:schemeClr val="accent2">
                        <a:lumMod val="20000"/>
                        <a:lumOff val="80000"/>
                      </a:schemeClr>
                    </a:solidFill>
                  </a:tcPr>
                </a:tc>
                <a:tc>
                  <a:txBody>
                    <a:bodyPr/>
                    <a:lstStyle/>
                    <a:p>
                      <a:r>
                        <a:rPr lang="en-US" sz="900" b="1" dirty="0">
                          <a:solidFill>
                            <a:schemeClr val="tx1"/>
                          </a:solidFill>
                        </a:rPr>
                        <a:t>2 Ki. 23-24;</a:t>
                      </a:r>
                      <a:r>
                        <a:rPr lang="en-US" sz="900" b="1" baseline="0" dirty="0">
                          <a:solidFill>
                            <a:schemeClr val="tx1"/>
                          </a:solidFill>
                        </a:rPr>
                        <a:t> 2 Chr. 36</a:t>
                      </a:r>
                      <a:endParaRPr lang="en-US" sz="900" b="1" dirty="0">
                        <a:solidFill>
                          <a:schemeClr val="tx1"/>
                        </a:solidFill>
                      </a:endParaRPr>
                    </a:p>
                  </a:txBody>
                  <a:tcPr marL="68580" marR="68580" marT="34290" marB="34290">
                    <a:solidFill>
                      <a:schemeClr val="accent2">
                        <a:lumMod val="20000"/>
                        <a:lumOff val="80000"/>
                      </a:schemeClr>
                    </a:solidFill>
                  </a:tcPr>
                </a:tc>
                <a:tc>
                  <a:txBody>
                    <a:bodyPr/>
                    <a:lstStyle/>
                    <a:p>
                      <a:endParaRPr lang="en-US" sz="900" b="1" dirty="0">
                        <a:solidFill>
                          <a:schemeClr val="tx1"/>
                        </a:solidFill>
                      </a:endParaRPr>
                    </a:p>
                  </a:txBody>
                  <a:tcPr marL="68580" marR="68580" marT="34290" marB="34290">
                    <a:solidFill>
                      <a:schemeClr val="accent2">
                        <a:lumMod val="20000"/>
                        <a:lumOff val="80000"/>
                      </a:schemeClr>
                    </a:solidFill>
                  </a:tcPr>
                </a:tc>
                <a:extLst>
                  <a:ext uri="{0D108BD9-81ED-4DB2-BD59-A6C34878D82A}">
                    <a16:rowId xmlns:a16="http://schemas.microsoft.com/office/drawing/2014/main" val="10018"/>
                  </a:ext>
                </a:extLst>
              </a:tr>
              <a:tr h="208998">
                <a:tc>
                  <a:txBody>
                    <a:bodyPr/>
                    <a:lstStyle/>
                    <a:p>
                      <a:r>
                        <a:rPr lang="en-US" sz="900" b="1" dirty="0">
                          <a:solidFill>
                            <a:srgbClr val="7030A0"/>
                          </a:solidFill>
                        </a:rPr>
                        <a:t>Hoshea</a:t>
                      </a:r>
                    </a:p>
                  </a:txBody>
                  <a:tcPr marL="68580" marR="68580" marT="34290" marB="34290">
                    <a:solidFill>
                      <a:schemeClr val="tx2">
                        <a:lumMod val="20000"/>
                        <a:lumOff val="80000"/>
                      </a:schemeClr>
                    </a:solidFill>
                  </a:tcPr>
                </a:tc>
                <a:tc>
                  <a:txBody>
                    <a:bodyPr/>
                    <a:lstStyle/>
                    <a:p>
                      <a:r>
                        <a:rPr lang="en-US" sz="900" b="1" dirty="0">
                          <a:solidFill>
                            <a:srgbClr val="7030A0"/>
                          </a:solidFill>
                        </a:rPr>
                        <a:t>No</a:t>
                      </a:r>
                    </a:p>
                  </a:txBody>
                  <a:tcPr marL="68580" marR="68580" marT="34290" marB="34290">
                    <a:solidFill>
                      <a:schemeClr val="tx2">
                        <a:lumMod val="20000"/>
                        <a:lumOff val="80000"/>
                      </a:schemeClr>
                    </a:solidFill>
                  </a:tcPr>
                </a:tc>
                <a:tc>
                  <a:txBody>
                    <a:bodyPr/>
                    <a:lstStyle/>
                    <a:p>
                      <a:r>
                        <a:rPr lang="en-US" sz="900" b="1" dirty="0">
                          <a:solidFill>
                            <a:srgbClr val="7030A0"/>
                          </a:solidFill>
                        </a:rPr>
                        <a:t>9</a:t>
                      </a:r>
                    </a:p>
                  </a:txBody>
                  <a:tcPr marL="68580" marR="68580" marT="34290" marB="34290">
                    <a:solidFill>
                      <a:schemeClr val="tx2">
                        <a:lumMod val="20000"/>
                        <a:lumOff val="80000"/>
                      </a:schemeClr>
                    </a:solidFill>
                  </a:tcPr>
                </a:tc>
                <a:tc>
                  <a:txBody>
                    <a:bodyPr/>
                    <a:lstStyle/>
                    <a:p>
                      <a:r>
                        <a:rPr lang="en-US" sz="900" b="1" dirty="0">
                          <a:solidFill>
                            <a:srgbClr val="7030A0"/>
                          </a:solidFill>
                        </a:rPr>
                        <a:t>2 kings 17</a:t>
                      </a:r>
                    </a:p>
                  </a:txBody>
                  <a:tcPr marL="68580" marR="68580" marT="34290" marB="34290">
                    <a:solidFill>
                      <a:schemeClr val="tx2">
                        <a:lumMod val="20000"/>
                        <a:lumOff val="80000"/>
                      </a:schemeClr>
                    </a:solidFill>
                  </a:tcPr>
                </a:tc>
                <a:tc>
                  <a:txBody>
                    <a:bodyPr/>
                    <a:lstStyle/>
                    <a:p>
                      <a:r>
                        <a:rPr lang="en-US" sz="900" b="1" dirty="0">
                          <a:solidFill>
                            <a:srgbClr val="7030A0"/>
                          </a:solidFill>
                        </a:rPr>
                        <a:t>Hosea</a:t>
                      </a:r>
                    </a:p>
                  </a:txBody>
                  <a:tcPr marL="68580" marR="68580" marT="34290" marB="34290">
                    <a:solidFill>
                      <a:schemeClr val="tx2">
                        <a:lumMod val="20000"/>
                        <a:lumOff val="80000"/>
                      </a:schemeClr>
                    </a:solidFill>
                  </a:tcPr>
                </a:tc>
                <a:tc>
                  <a:txBody>
                    <a:bodyPr/>
                    <a:lstStyle/>
                    <a:p>
                      <a:r>
                        <a:rPr lang="en-US" sz="900" b="1" dirty="0">
                          <a:solidFill>
                            <a:schemeClr val="tx1"/>
                          </a:solidFill>
                        </a:rPr>
                        <a:t>Jehoachin</a:t>
                      </a:r>
                    </a:p>
                  </a:txBody>
                  <a:tcPr marL="68580" marR="68580" marT="34290" marB="34290">
                    <a:solidFill>
                      <a:schemeClr val="accent2">
                        <a:lumMod val="20000"/>
                        <a:lumOff val="80000"/>
                      </a:schemeClr>
                    </a:solidFill>
                  </a:tcPr>
                </a:tc>
                <a:tc>
                  <a:txBody>
                    <a:bodyPr/>
                    <a:lstStyle/>
                    <a:p>
                      <a:r>
                        <a:rPr lang="en-US" sz="900" b="1" dirty="0">
                          <a:solidFill>
                            <a:schemeClr val="tx1"/>
                          </a:solidFill>
                        </a:rPr>
                        <a:t>No</a:t>
                      </a:r>
                    </a:p>
                  </a:txBody>
                  <a:tcPr marL="68580" marR="68580" marT="34290" marB="34290">
                    <a:solidFill>
                      <a:schemeClr val="accent2">
                        <a:lumMod val="20000"/>
                        <a:lumOff val="80000"/>
                      </a:schemeClr>
                    </a:solidFill>
                  </a:tcPr>
                </a:tc>
                <a:tc>
                  <a:txBody>
                    <a:bodyPr/>
                    <a:lstStyle/>
                    <a:p>
                      <a:r>
                        <a:rPr lang="en-US" sz="900" b="1" dirty="0">
                          <a:solidFill>
                            <a:schemeClr val="tx1"/>
                          </a:solidFill>
                        </a:rPr>
                        <a:t>3 mo. </a:t>
                      </a:r>
                    </a:p>
                  </a:txBody>
                  <a:tcPr marL="68580" marR="68580" marT="34290" marB="34290">
                    <a:solidFill>
                      <a:schemeClr val="accent2">
                        <a:lumMod val="20000"/>
                        <a:lumOff val="80000"/>
                      </a:schemeClr>
                    </a:solidFill>
                  </a:tcPr>
                </a:tc>
                <a:tc>
                  <a:txBody>
                    <a:bodyPr/>
                    <a:lstStyle/>
                    <a:p>
                      <a:r>
                        <a:rPr lang="en-US" sz="900" b="1" dirty="0">
                          <a:solidFill>
                            <a:schemeClr val="tx1"/>
                          </a:solidFill>
                        </a:rPr>
                        <a:t>2 Ki. 24:2; 2</a:t>
                      </a:r>
                      <a:r>
                        <a:rPr lang="en-US" sz="900" b="1" baseline="0" dirty="0">
                          <a:solidFill>
                            <a:schemeClr val="tx1"/>
                          </a:solidFill>
                        </a:rPr>
                        <a:t> Chr. 36</a:t>
                      </a:r>
                      <a:endParaRPr lang="en-US" sz="900" b="1" dirty="0">
                        <a:solidFill>
                          <a:schemeClr val="tx1"/>
                        </a:solidFill>
                      </a:endParaRPr>
                    </a:p>
                  </a:txBody>
                  <a:tcPr marL="68580" marR="68580" marT="34290" marB="34290">
                    <a:solidFill>
                      <a:schemeClr val="accent2">
                        <a:lumMod val="20000"/>
                        <a:lumOff val="80000"/>
                      </a:schemeClr>
                    </a:solidFill>
                  </a:tcPr>
                </a:tc>
                <a:tc>
                  <a:txBody>
                    <a:bodyPr/>
                    <a:lstStyle/>
                    <a:p>
                      <a:endParaRPr lang="en-US" sz="900" b="1" dirty="0">
                        <a:solidFill>
                          <a:schemeClr val="tx1"/>
                        </a:solidFill>
                      </a:endParaRPr>
                    </a:p>
                  </a:txBody>
                  <a:tcPr marL="68580" marR="68580" marT="34290" marB="34290">
                    <a:solidFill>
                      <a:schemeClr val="accent2">
                        <a:lumMod val="20000"/>
                        <a:lumOff val="80000"/>
                      </a:schemeClr>
                    </a:solidFill>
                  </a:tcPr>
                </a:tc>
                <a:extLst>
                  <a:ext uri="{0D108BD9-81ED-4DB2-BD59-A6C34878D82A}">
                    <a16:rowId xmlns:a16="http://schemas.microsoft.com/office/drawing/2014/main" val="10019"/>
                  </a:ext>
                </a:extLst>
              </a:tr>
            </a:tbl>
          </a:graphicData>
        </a:graphic>
      </p:graphicFrame>
      <p:sp>
        <p:nvSpPr>
          <p:cNvPr id="7" name="TextBox 6"/>
          <p:cNvSpPr txBox="1"/>
          <p:nvPr/>
        </p:nvSpPr>
        <p:spPr>
          <a:xfrm>
            <a:off x="36226" y="191255"/>
            <a:ext cx="4373880" cy="715581"/>
          </a:xfrm>
          <a:prstGeom prst="rect">
            <a:avLst/>
          </a:prstGeom>
          <a:noFill/>
        </p:spPr>
        <p:txBody>
          <a:bodyPr wrap="square" rtlCol="0">
            <a:spAutoFit/>
          </a:bodyPr>
          <a:lstStyle/>
          <a:p>
            <a:pPr algn="ctr"/>
            <a:r>
              <a:rPr lang="en-US" sz="1350" b="1" dirty="0">
                <a:solidFill>
                  <a:srgbClr val="7030A0"/>
                </a:solidFill>
              </a:rPr>
              <a:t>THE KINGS AND PROPHETS</a:t>
            </a:r>
          </a:p>
          <a:p>
            <a:pPr algn="ctr"/>
            <a:r>
              <a:rPr lang="en-US" sz="1350" b="1" dirty="0">
                <a:solidFill>
                  <a:srgbClr val="7030A0"/>
                </a:solidFill>
              </a:rPr>
              <a:t>THE NORTHERN KINGDOM OF ISRAEL - ISRAEL - 931-722 BC </a:t>
            </a:r>
          </a:p>
        </p:txBody>
      </p:sp>
      <p:sp>
        <p:nvSpPr>
          <p:cNvPr id="8" name="TextBox 7"/>
          <p:cNvSpPr txBox="1"/>
          <p:nvPr/>
        </p:nvSpPr>
        <p:spPr>
          <a:xfrm>
            <a:off x="4708478" y="191255"/>
            <a:ext cx="4450514" cy="507831"/>
          </a:xfrm>
          <a:prstGeom prst="rect">
            <a:avLst/>
          </a:prstGeom>
          <a:noFill/>
        </p:spPr>
        <p:txBody>
          <a:bodyPr wrap="none" rtlCol="0">
            <a:spAutoFit/>
          </a:bodyPr>
          <a:lstStyle/>
          <a:p>
            <a:pPr algn="ctr"/>
            <a:r>
              <a:rPr lang="en-US" sz="1350" b="1" dirty="0">
                <a:solidFill>
                  <a:srgbClr val="FF0000"/>
                </a:solidFill>
              </a:rPr>
              <a:t>THE KINGS AND PROPHETS</a:t>
            </a:r>
          </a:p>
          <a:p>
            <a:pPr algn="ctr"/>
            <a:r>
              <a:rPr lang="en-US" sz="1350" b="1" dirty="0">
                <a:solidFill>
                  <a:srgbClr val="FF0000"/>
                </a:solidFill>
              </a:rPr>
              <a:t>THE SOUTHERN KINGDOM OF ISRAEL - JUDAH - 586 BC </a:t>
            </a:r>
          </a:p>
        </p:txBody>
      </p:sp>
      <p:sp>
        <p:nvSpPr>
          <p:cNvPr id="2" name="TextBox 1"/>
          <p:cNvSpPr txBox="1"/>
          <p:nvPr/>
        </p:nvSpPr>
        <p:spPr>
          <a:xfrm>
            <a:off x="4708478" y="806071"/>
            <a:ext cx="184731" cy="300082"/>
          </a:xfrm>
          <a:prstGeom prst="rect">
            <a:avLst/>
          </a:prstGeom>
          <a:noFill/>
        </p:spPr>
        <p:txBody>
          <a:bodyPr wrap="none" rtlCol="0">
            <a:spAutoFit/>
          </a:bodyPr>
          <a:lstStyle/>
          <a:p>
            <a:endParaRPr lang="en-US" sz="1350" dirty="0"/>
          </a:p>
        </p:txBody>
      </p:sp>
      <p:sp>
        <p:nvSpPr>
          <p:cNvPr id="9" name="TextBox 8"/>
          <p:cNvSpPr txBox="1"/>
          <p:nvPr/>
        </p:nvSpPr>
        <p:spPr>
          <a:xfrm>
            <a:off x="-76200" y="6100873"/>
            <a:ext cx="4373880" cy="300082"/>
          </a:xfrm>
          <a:prstGeom prst="rect">
            <a:avLst/>
          </a:prstGeom>
          <a:noFill/>
        </p:spPr>
        <p:txBody>
          <a:bodyPr wrap="square" rtlCol="0">
            <a:spAutoFit/>
          </a:bodyPr>
          <a:lstStyle/>
          <a:p>
            <a:pPr algn="ctr"/>
            <a:r>
              <a:rPr lang="en-US" sz="1350" b="1" dirty="0"/>
              <a:t>ASSYRIAN CAPTIVITY - 722 BC</a:t>
            </a:r>
          </a:p>
        </p:txBody>
      </p:sp>
      <p:sp>
        <p:nvSpPr>
          <p:cNvPr id="10" name="TextBox 9"/>
          <p:cNvSpPr txBox="1"/>
          <p:nvPr/>
        </p:nvSpPr>
        <p:spPr>
          <a:xfrm>
            <a:off x="4541970" y="6039623"/>
            <a:ext cx="4373880" cy="300082"/>
          </a:xfrm>
          <a:prstGeom prst="rect">
            <a:avLst/>
          </a:prstGeom>
          <a:noFill/>
        </p:spPr>
        <p:txBody>
          <a:bodyPr wrap="square" rtlCol="0">
            <a:spAutoFit/>
          </a:bodyPr>
          <a:lstStyle/>
          <a:p>
            <a:pPr algn="ctr"/>
            <a:r>
              <a:rPr lang="en-US" sz="1350" b="1" dirty="0"/>
              <a:t>BABYLONIAN CAPTIVITY - 586 BC</a:t>
            </a:r>
          </a:p>
        </p:txBody>
      </p:sp>
      <p:sp>
        <p:nvSpPr>
          <p:cNvPr id="3" name="TextBox 2"/>
          <p:cNvSpPr txBox="1"/>
          <p:nvPr/>
        </p:nvSpPr>
        <p:spPr>
          <a:xfrm>
            <a:off x="257332" y="6569371"/>
            <a:ext cx="3201517" cy="276999"/>
          </a:xfrm>
          <a:prstGeom prst="rect">
            <a:avLst/>
          </a:prstGeom>
          <a:noFill/>
        </p:spPr>
        <p:txBody>
          <a:bodyPr wrap="none" rtlCol="0">
            <a:spAutoFit/>
          </a:bodyPr>
          <a:lstStyle/>
          <a:p>
            <a:r>
              <a:rPr lang="en-US" sz="1200" dirty="0"/>
              <a:t>*Not all prophets mentioned, just better known</a:t>
            </a:r>
          </a:p>
        </p:txBody>
      </p:sp>
      <p:sp>
        <p:nvSpPr>
          <p:cNvPr id="11" name="TextBox 10"/>
          <p:cNvSpPr txBox="1"/>
          <p:nvPr/>
        </p:nvSpPr>
        <p:spPr>
          <a:xfrm>
            <a:off x="4919442" y="6245458"/>
            <a:ext cx="4760875" cy="461665"/>
          </a:xfrm>
          <a:prstGeom prst="rect">
            <a:avLst/>
          </a:prstGeom>
          <a:noFill/>
        </p:spPr>
        <p:txBody>
          <a:bodyPr wrap="square" rtlCol="0">
            <a:spAutoFit/>
          </a:bodyPr>
          <a:lstStyle/>
          <a:p>
            <a:r>
              <a:rPr lang="en-US" sz="1200" b="1" dirty="0"/>
              <a:t>Exilic Prophets</a:t>
            </a:r>
            <a:r>
              <a:rPr lang="en-US" sz="1200" dirty="0"/>
              <a:t>: Daniel, Ezekiel, Jeremiah (Lamentations)</a:t>
            </a:r>
          </a:p>
          <a:p>
            <a:r>
              <a:rPr lang="en-US" sz="1200" b="1" dirty="0"/>
              <a:t>Postexilic Prophets: Haggai, Zecharaih, Malachi</a:t>
            </a:r>
          </a:p>
        </p:txBody>
      </p:sp>
      <p:sp>
        <p:nvSpPr>
          <p:cNvPr id="4" name="TextBox 3"/>
          <p:cNvSpPr txBox="1"/>
          <p:nvPr/>
        </p:nvSpPr>
        <p:spPr>
          <a:xfrm>
            <a:off x="4123473" y="5326946"/>
            <a:ext cx="497225" cy="300082"/>
          </a:xfrm>
          <a:prstGeom prst="rect">
            <a:avLst/>
          </a:prstGeom>
          <a:noFill/>
        </p:spPr>
        <p:txBody>
          <a:bodyPr wrap="square" rtlCol="0">
            <a:spAutoFit/>
          </a:bodyPr>
          <a:lstStyle/>
          <a:p>
            <a:r>
              <a:rPr lang="en-US" sz="675" dirty="0"/>
              <a:t>Zedekiah</a:t>
            </a:r>
          </a:p>
        </p:txBody>
      </p:sp>
      <p:sp>
        <p:nvSpPr>
          <p:cNvPr id="5" name="TextBox 4"/>
          <p:cNvSpPr txBox="1"/>
          <p:nvPr/>
        </p:nvSpPr>
        <p:spPr>
          <a:xfrm>
            <a:off x="5368403" y="5280757"/>
            <a:ext cx="516835" cy="196208"/>
          </a:xfrm>
          <a:prstGeom prst="rect">
            <a:avLst/>
          </a:prstGeom>
          <a:noFill/>
        </p:spPr>
        <p:txBody>
          <a:bodyPr wrap="square" rtlCol="0">
            <a:spAutoFit/>
          </a:bodyPr>
          <a:lstStyle/>
          <a:p>
            <a:r>
              <a:rPr lang="en-US" sz="675" dirty="0"/>
              <a:t>No</a:t>
            </a:r>
          </a:p>
        </p:txBody>
      </p:sp>
      <p:sp>
        <p:nvSpPr>
          <p:cNvPr id="13" name="TextBox 12"/>
          <p:cNvSpPr txBox="1"/>
          <p:nvPr/>
        </p:nvSpPr>
        <p:spPr>
          <a:xfrm>
            <a:off x="6038728" y="5275009"/>
            <a:ext cx="690182" cy="196208"/>
          </a:xfrm>
          <a:prstGeom prst="rect">
            <a:avLst/>
          </a:prstGeom>
          <a:noFill/>
        </p:spPr>
        <p:txBody>
          <a:bodyPr wrap="square" rtlCol="0">
            <a:spAutoFit/>
          </a:bodyPr>
          <a:lstStyle/>
          <a:p>
            <a:r>
              <a:rPr lang="en-US" sz="675" dirty="0"/>
              <a:t>11</a:t>
            </a:r>
          </a:p>
        </p:txBody>
      </p:sp>
      <p:sp>
        <p:nvSpPr>
          <p:cNvPr id="14" name="TextBox 13"/>
          <p:cNvSpPr txBox="1"/>
          <p:nvPr/>
        </p:nvSpPr>
        <p:spPr>
          <a:xfrm>
            <a:off x="6457844" y="5288838"/>
            <a:ext cx="1207988" cy="196208"/>
          </a:xfrm>
          <a:prstGeom prst="rect">
            <a:avLst/>
          </a:prstGeom>
          <a:noFill/>
        </p:spPr>
        <p:txBody>
          <a:bodyPr wrap="square" rtlCol="0">
            <a:spAutoFit/>
          </a:bodyPr>
          <a:lstStyle/>
          <a:p>
            <a:r>
              <a:rPr lang="en-US" sz="675" dirty="0"/>
              <a:t>2 Ki.  24-25; 2 Chr. 36; Jer. 52</a:t>
            </a:r>
          </a:p>
        </p:txBody>
      </p:sp>
      <p:sp>
        <p:nvSpPr>
          <p:cNvPr id="15" name="TextBox 14"/>
          <p:cNvSpPr txBox="1"/>
          <p:nvPr/>
        </p:nvSpPr>
        <p:spPr>
          <a:xfrm>
            <a:off x="8163057" y="5275009"/>
            <a:ext cx="513282" cy="196208"/>
          </a:xfrm>
          <a:prstGeom prst="rect">
            <a:avLst/>
          </a:prstGeom>
          <a:noFill/>
        </p:spPr>
        <p:txBody>
          <a:bodyPr wrap="none" rtlCol="0">
            <a:spAutoFit/>
          </a:bodyPr>
          <a:lstStyle/>
          <a:p>
            <a:r>
              <a:rPr lang="en-US" sz="675" dirty="0"/>
              <a:t>Jeremiah</a:t>
            </a:r>
          </a:p>
        </p:txBody>
      </p:sp>
    </p:spTree>
    <p:extLst>
      <p:ext uri="{BB962C8B-B14F-4D97-AF65-F5344CB8AC3E}">
        <p14:creationId xmlns:p14="http://schemas.microsoft.com/office/powerpoint/2010/main" val="442101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Kings - Divided Kingdom (1 Kings)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5718406"/>
              </p:ext>
            </p:extLst>
          </p:nvPr>
        </p:nvGraphicFramePr>
        <p:xfrm>
          <a:off x="-1" y="1481746"/>
          <a:ext cx="9144000" cy="537755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577823">
                <a:tc>
                  <a:txBody>
                    <a:bodyPr/>
                    <a:lstStyle/>
                    <a:p>
                      <a:r>
                        <a:rPr lang="en-US" sz="3200" dirty="0">
                          <a:latin typeface="Abadi MT Condensed Extra Bold" charset="0"/>
                          <a:ea typeface="Abadi MT Condensed Extra Bold" charset="0"/>
                          <a:cs typeface="Abadi MT Condensed Extra Bold" charset="0"/>
                        </a:rPr>
                        <a:t>Kings of Judah</a:t>
                      </a:r>
                    </a:p>
                  </a:txBody>
                  <a:tcPr/>
                </a:tc>
                <a:tc>
                  <a:txBody>
                    <a:bodyPr/>
                    <a:lstStyle/>
                    <a:p>
                      <a:r>
                        <a:rPr lang="en-US" sz="3200" dirty="0">
                          <a:latin typeface="Abadi MT Condensed Extra Bold" charset="0"/>
                          <a:ea typeface="Abadi MT Condensed Extra Bold" charset="0"/>
                          <a:cs typeface="Abadi MT Condensed Extra Bold" charset="0"/>
                        </a:rPr>
                        <a:t>Kings of Israel</a:t>
                      </a:r>
                    </a:p>
                  </a:txBody>
                  <a:tcPr/>
                </a:tc>
                <a:extLst>
                  <a:ext uri="{0D108BD9-81ED-4DB2-BD59-A6C34878D82A}">
                    <a16:rowId xmlns:a16="http://schemas.microsoft.com/office/drawing/2014/main" val="10000"/>
                  </a:ext>
                </a:extLst>
              </a:tr>
              <a:tr h="1011915">
                <a:tc>
                  <a:txBody>
                    <a:bodyPr/>
                    <a:lstStyle/>
                    <a:p>
                      <a:r>
                        <a:rPr lang="en-US" sz="2800" b="1" dirty="0"/>
                        <a:t>Rehoboam (17)</a:t>
                      </a:r>
                    </a:p>
                    <a:p>
                      <a:r>
                        <a:rPr lang="en-US" sz="2800" b="1" dirty="0"/>
                        <a:t>Abijam (3)</a:t>
                      </a:r>
                    </a:p>
                  </a:txBody>
                  <a:tcPr/>
                </a:tc>
                <a:tc>
                  <a:txBody>
                    <a:bodyPr/>
                    <a:lstStyle/>
                    <a:p>
                      <a:r>
                        <a:rPr lang="en-US" sz="2800" b="1" dirty="0"/>
                        <a:t>Jereboam (22)</a:t>
                      </a:r>
                    </a:p>
                    <a:p>
                      <a:r>
                        <a:rPr lang="en-US" sz="2800" b="1" dirty="0"/>
                        <a:t>Nadab (2)</a:t>
                      </a:r>
                    </a:p>
                  </a:txBody>
                  <a:tcPr/>
                </a:tc>
                <a:extLst>
                  <a:ext uri="{0D108BD9-81ED-4DB2-BD59-A6C34878D82A}">
                    <a16:rowId xmlns:a16="http://schemas.microsoft.com/office/drawing/2014/main" val="10001"/>
                  </a:ext>
                </a:extLst>
              </a:tr>
              <a:tr h="1011915">
                <a:tc>
                  <a:txBody>
                    <a:bodyPr/>
                    <a:lstStyle/>
                    <a:p>
                      <a:r>
                        <a:rPr lang="en-US" sz="2800" b="1" dirty="0"/>
                        <a:t>Asa (41)  </a:t>
                      </a:r>
                      <a:r>
                        <a:rPr lang="en-US" sz="2800" b="1" dirty="0">
                          <a:sym typeface="Wingdings"/>
                        </a:rPr>
                        <a:t> </a:t>
                      </a:r>
                    </a:p>
                    <a:p>
                      <a:r>
                        <a:rPr lang="en-US" sz="2800" b="1" dirty="0"/>
                        <a:t>Jehoshaphat</a:t>
                      </a:r>
                      <a:r>
                        <a:rPr lang="en-US" sz="2800" b="1" baseline="0" dirty="0"/>
                        <a:t> (25) </a:t>
                      </a:r>
                      <a:r>
                        <a:rPr lang="en-US" sz="2800" b="1" baseline="0" dirty="0">
                          <a:sym typeface="Wingdings"/>
                        </a:rPr>
                        <a:t> </a:t>
                      </a:r>
                      <a:endParaRPr lang="en-US" sz="2800" b="1" dirty="0"/>
                    </a:p>
                  </a:txBody>
                  <a:tcPr/>
                </a:tc>
                <a:tc>
                  <a:txBody>
                    <a:bodyPr/>
                    <a:lstStyle/>
                    <a:p>
                      <a:r>
                        <a:rPr lang="en-US" sz="2800" b="1" dirty="0"/>
                        <a:t>Baasha (24)</a:t>
                      </a:r>
                    </a:p>
                    <a:p>
                      <a:r>
                        <a:rPr lang="en-US" sz="2800" b="1" dirty="0"/>
                        <a:t>Elah (2)</a:t>
                      </a:r>
                    </a:p>
                  </a:txBody>
                  <a:tcPr/>
                </a:tc>
                <a:extLst>
                  <a:ext uri="{0D108BD9-81ED-4DB2-BD59-A6C34878D82A}">
                    <a16:rowId xmlns:a16="http://schemas.microsoft.com/office/drawing/2014/main" val="10002"/>
                  </a:ext>
                </a:extLst>
              </a:tr>
              <a:tr h="554920">
                <a:tc>
                  <a:txBody>
                    <a:bodyPr/>
                    <a:lstStyle/>
                    <a:p>
                      <a:endParaRPr lang="en-US" sz="2800" dirty="0"/>
                    </a:p>
                  </a:txBody>
                  <a:tcPr/>
                </a:tc>
                <a:tc>
                  <a:txBody>
                    <a:bodyPr/>
                    <a:lstStyle/>
                    <a:p>
                      <a:r>
                        <a:rPr lang="en-US" sz="2800" b="1" dirty="0"/>
                        <a:t>Zimri (1 week)</a:t>
                      </a:r>
                    </a:p>
                  </a:txBody>
                  <a:tcPr/>
                </a:tc>
                <a:extLst>
                  <a:ext uri="{0D108BD9-81ED-4DB2-BD59-A6C34878D82A}">
                    <a16:rowId xmlns:a16="http://schemas.microsoft.com/office/drawing/2014/main" val="10003"/>
                  </a:ext>
                </a:extLst>
              </a:tr>
              <a:tr h="554920">
                <a:tc>
                  <a:txBody>
                    <a:bodyPr/>
                    <a:lstStyle/>
                    <a:p>
                      <a:endParaRPr lang="en-US" sz="2800" dirty="0"/>
                    </a:p>
                  </a:txBody>
                  <a:tcPr/>
                </a:tc>
                <a:tc>
                  <a:txBody>
                    <a:bodyPr/>
                    <a:lstStyle/>
                    <a:p>
                      <a:r>
                        <a:rPr lang="en-US" sz="2800" b="1" dirty="0"/>
                        <a:t>Omri (12)</a:t>
                      </a:r>
                    </a:p>
                  </a:txBody>
                  <a:tcPr/>
                </a:tc>
                <a:extLst>
                  <a:ext uri="{0D108BD9-81ED-4DB2-BD59-A6C34878D82A}">
                    <a16:rowId xmlns:a16="http://schemas.microsoft.com/office/drawing/2014/main" val="10004"/>
                  </a:ext>
                </a:extLst>
              </a:tr>
              <a:tr h="554920">
                <a:tc>
                  <a:txBody>
                    <a:bodyPr/>
                    <a:lstStyle/>
                    <a:p>
                      <a:endParaRPr lang="en-US" sz="2800" dirty="0"/>
                    </a:p>
                  </a:txBody>
                  <a:tcPr/>
                </a:tc>
                <a:tc>
                  <a:txBody>
                    <a:bodyPr/>
                    <a:lstStyle/>
                    <a:p>
                      <a:r>
                        <a:rPr lang="en-US" sz="2800" b="1" dirty="0"/>
                        <a:t>Ahab (22)</a:t>
                      </a:r>
                    </a:p>
                  </a:txBody>
                  <a:tcPr/>
                </a:tc>
                <a:extLst>
                  <a:ext uri="{0D108BD9-81ED-4DB2-BD59-A6C34878D82A}">
                    <a16:rowId xmlns:a16="http://schemas.microsoft.com/office/drawing/2014/main" val="10005"/>
                  </a:ext>
                </a:extLst>
              </a:tr>
              <a:tr h="554920">
                <a:tc>
                  <a:txBody>
                    <a:bodyPr/>
                    <a:lstStyle/>
                    <a:p>
                      <a:endParaRPr lang="en-US" sz="2800" dirty="0"/>
                    </a:p>
                  </a:txBody>
                  <a:tcPr/>
                </a:tc>
                <a:tc>
                  <a:txBody>
                    <a:bodyPr/>
                    <a:lstStyle/>
                    <a:p>
                      <a:r>
                        <a:rPr lang="en-US" sz="2800" b="1" dirty="0"/>
                        <a:t>Ahaziah (2)</a:t>
                      </a:r>
                    </a:p>
                  </a:txBody>
                  <a:tcPr/>
                </a:tc>
                <a:extLst>
                  <a:ext uri="{0D108BD9-81ED-4DB2-BD59-A6C34878D82A}">
                    <a16:rowId xmlns:a16="http://schemas.microsoft.com/office/drawing/2014/main" val="10006"/>
                  </a:ext>
                </a:extLst>
              </a:tr>
              <a:tr h="554920">
                <a:tc>
                  <a:txBody>
                    <a:bodyPr/>
                    <a:lstStyle/>
                    <a:p>
                      <a:endParaRPr lang="en-US" dirty="0"/>
                    </a:p>
                  </a:txBody>
                  <a:tcPr/>
                </a:tc>
                <a:tc>
                  <a:txBody>
                    <a:bodyPr/>
                    <a:lstStyle/>
                    <a:p>
                      <a:endParaRPr lang="en-US" sz="2800"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537812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C6433-6565-744A-9011-E584C5D6D58C}"/>
              </a:ext>
            </a:extLst>
          </p:cNvPr>
          <p:cNvSpPr>
            <a:spLocks noGrp="1"/>
          </p:cNvSpPr>
          <p:nvPr>
            <p:ph type="title"/>
          </p:nvPr>
        </p:nvSpPr>
        <p:spPr/>
        <p:txBody>
          <a:bodyPr>
            <a:normAutofit/>
          </a:bodyPr>
          <a:lstStyle/>
          <a:p>
            <a:r>
              <a:rPr lang="en-US" sz="3200" dirty="0"/>
              <a:t>Features</a:t>
            </a:r>
          </a:p>
        </p:txBody>
      </p:sp>
      <p:sp>
        <p:nvSpPr>
          <p:cNvPr id="3" name="Content Placeholder 2">
            <a:extLst>
              <a:ext uri="{FF2B5EF4-FFF2-40B4-BE49-F238E27FC236}">
                <a16:creationId xmlns:a16="http://schemas.microsoft.com/office/drawing/2014/main" id="{B2BF9E36-B8C0-844A-9542-76A4F7906E6C}"/>
              </a:ext>
            </a:extLst>
          </p:cNvPr>
          <p:cNvSpPr>
            <a:spLocks noGrp="1"/>
          </p:cNvSpPr>
          <p:nvPr>
            <p:ph idx="1"/>
          </p:nvPr>
        </p:nvSpPr>
        <p:spPr>
          <a:xfrm>
            <a:off x="152400" y="1752600"/>
            <a:ext cx="8763000" cy="4648201"/>
          </a:xfrm>
        </p:spPr>
        <p:txBody>
          <a:bodyPr>
            <a:normAutofit/>
          </a:bodyPr>
          <a:lstStyle/>
          <a:p>
            <a:pPr marL="118872" indent="0">
              <a:buNone/>
            </a:pPr>
            <a:r>
              <a:rPr lang="en-US" sz="2200" dirty="0"/>
              <a:t>1. Practically all the rulers were evil.</a:t>
            </a:r>
          </a:p>
          <a:p>
            <a:pPr marL="118872" indent="0">
              <a:buNone/>
            </a:pPr>
            <a:r>
              <a:rPr lang="en-US" sz="2200" dirty="0"/>
              <a:t>2. God’s patience in dealing with them.</a:t>
            </a:r>
          </a:p>
          <a:p>
            <a:pPr marL="118872" indent="0">
              <a:buNone/>
            </a:pPr>
            <a:r>
              <a:rPr lang="en-US" sz="2200" dirty="0"/>
              <a:t>3. Names of the mothers are given of both good and bad kings.</a:t>
            </a:r>
          </a:p>
          <a:p>
            <a:pPr marL="118872" indent="0">
              <a:buNone/>
            </a:pPr>
            <a:r>
              <a:rPr lang="en-US" sz="2200" dirty="0"/>
              <a:t>4. God’s grace in sending revival when the king/people, turned to Him.</a:t>
            </a:r>
          </a:p>
          <a:p>
            <a:pPr marL="118872" indent="0">
              <a:buNone/>
            </a:pPr>
            <a:r>
              <a:rPr lang="en-US" sz="2200" dirty="0"/>
              <a:t>5. Prominence of the prophet and insignificance of the priest.</a:t>
            </a:r>
          </a:p>
          <a:p>
            <a:pPr marL="118872" indent="0">
              <a:buNone/>
            </a:pPr>
            <a:r>
              <a:rPr lang="en-US" sz="2200" dirty="0"/>
              <a:t>6. God’s long delay before the captivity of both Israel and Judah.</a:t>
            </a:r>
          </a:p>
          <a:p>
            <a:pPr marL="118872" indent="0">
              <a:buNone/>
            </a:pPr>
            <a:r>
              <a:rPr lang="en-US" sz="2200" dirty="0"/>
              <a:t>7. Man’s total inability to rule for God.</a:t>
            </a:r>
          </a:p>
          <a:p>
            <a:pPr marL="118872" indent="0">
              <a:buNone/>
            </a:pPr>
            <a:r>
              <a:rPr lang="en-US" sz="2200" dirty="0"/>
              <a:t>8. Wicked kings who had godly sons, also good kings who had wicked </a:t>
            </a:r>
            <a:br>
              <a:rPr lang="en-US" sz="2200" dirty="0"/>
            </a:br>
            <a:r>
              <a:rPr lang="en-US" sz="2200" dirty="0"/>
              <a:t>     sons.</a:t>
            </a:r>
          </a:p>
        </p:txBody>
      </p:sp>
    </p:spTree>
    <p:extLst>
      <p:ext uri="{BB962C8B-B14F-4D97-AF65-F5344CB8AC3E}">
        <p14:creationId xmlns:p14="http://schemas.microsoft.com/office/powerpoint/2010/main" val="3675342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A9C7F-567A-4E4D-BD5C-AD17E47A0DC4}"/>
              </a:ext>
            </a:extLst>
          </p:cNvPr>
          <p:cNvSpPr>
            <a:spLocks noGrp="1"/>
          </p:cNvSpPr>
          <p:nvPr>
            <p:ph type="title"/>
          </p:nvPr>
        </p:nvSpPr>
        <p:spPr/>
        <p:txBody>
          <a:bodyPr>
            <a:normAutofit/>
          </a:bodyPr>
          <a:lstStyle/>
          <a:p>
            <a:r>
              <a:rPr lang="en-US" sz="3600" dirty="0"/>
              <a:t>Solomon</a:t>
            </a:r>
          </a:p>
        </p:txBody>
      </p:sp>
      <p:sp>
        <p:nvSpPr>
          <p:cNvPr id="3" name="Content Placeholder 2">
            <a:extLst>
              <a:ext uri="{FF2B5EF4-FFF2-40B4-BE49-F238E27FC236}">
                <a16:creationId xmlns:a16="http://schemas.microsoft.com/office/drawing/2014/main" id="{A6FE99DB-0011-B645-8FD6-31B37CD78508}"/>
              </a:ext>
            </a:extLst>
          </p:cNvPr>
          <p:cNvSpPr>
            <a:spLocks noGrp="1"/>
          </p:cNvSpPr>
          <p:nvPr>
            <p:ph idx="1"/>
          </p:nvPr>
        </p:nvSpPr>
        <p:spPr>
          <a:xfrm>
            <a:off x="457200" y="1600200"/>
            <a:ext cx="8229600" cy="4625609"/>
          </a:xfrm>
        </p:spPr>
        <p:txBody>
          <a:bodyPr>
            <a:normAutofit lnSpcReduction="10000"/>
          </a:bodyPr>
          <a:lstStyle/>
          <a:p>
            <a:pPr marL="118872" indent="0">
              <a:buNone/>
            </a:pPr>
            <a:r>
              <a:rPr lang="en-US" sz="2200" dirty="0"/>
              <a:t>“The new king was the son of David and Bathsheba.  While we know but little of the experiences of his early life we may assume that as the son of the king he would have exceptional advantages and that he probably made good use of these opportunities.  He had a good mind and certainly in the beginning of his reign was a man of sincere purpose and religious spirit.  </a:t>
            </a:r>
          </a:p>
          <a:p>
            <a:pPr marL="118872" indent="0">
              <a:buNone/>
            </a:pPr>
            <a:endParaRPr lang="en-US" sz="2200" dirty="0"/>
          </a:p>
          <a:p>
            <a:pPr marL="118872" indent="0">
              <a:buNone/>
            </a:pPr>
            <a:r>
              <a:rPr lang="en-US" sz="2200" dirty="0"/>
              <a:t>He assumed direction of the nation at the time of its greatest material prosperity and splendor.  This kingdom extending from Mesoptamia to Egypt, comprised some fifty thousand square miles of territory --- the largest in its history.  The people were united and at peace with each other and with surrounding nations.  David had left enviable heritage to his son.” --- Hester, Heart of Hebrew </a:t>
            </a:r>
            <a:r>
              <a:rPr lang="en-US" sz="2200" dirty="0" err="1"/>
              <a:t>Hsitory</a:t>
            </a:r>
            <a:r>
              <a:rPr lang="en-US" sz="2200" dirty="0"/>
              <a:t>, page 189</a:t>
            </a:r>
          </a:p>
          <a:p>
            <a:pPr marL="118872" indent="0">
              <a:buNone/>
            </a:pPr>
            <a:endParaRPr lang="en-US" sz="2200" dirty="0"/>
          </a:p>
          <a:p>
            <a:pPr marL="118872" indent="0">
              <a:buNone/>
            </a:pPr>
            <a:endParaRPr lang="en-US" sz="2200" dirty="0"/>
          </a:p>
        </p:txBody>
      </p:sp>
    </p:spTree>
    <p:extLst>
      <p:ext uri="{BB962C8B-B14F-4D97-AF65-F5344CB8AC3E}">
        <p14:creationId xmlns:p14="http://schemas.microsoft.com/office/powerpoint/2010/main" val="3505812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solidFill>
                  <a:schemeClr val="accent1"/>
                </a:solidFill>
              </a:rPr>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200024" y="1408176"/>
            <a:ext cx="8791575" cy="5449824"/>
          </a:xfrm>
        </p:spPr>
        <p:txBody>
          <a:bodyPr>
            <a:normAutofit/>
          </a:bodyPr>
          <a:lstStyle/>
          <a:p>
            <a:pPr marL="89154" indent="0">
              <a:buNone/>
            </a:pPr>
            <a:r>
              <a:rPr lang="en-US" sz="2200" dirty="0"/>
              <a:t>Like the books of 1 and 2 Samuel, 1 and 2 Kings originally were one book. In the Hebrew Bible the book of Kings continued the narrative started in Samuel. The Septuagint separated them into two parts. We derive our English title “Kings” from Jerome’s Vulgate, the Latin translation of the Bible.  No one knows the author of 1 and 2 Kings, though some commentators have suggested Ezra, Ezekiel, and Jeremiah as possible authors. Because the entire work encompasses a time period of more than four hundred years, several source materials were used to compile the records. Certain clues such as literary styles, themes woven throughout the book, and the nature of material used point to a single compiler or author rather than multiple compilers or authors.  Apparently, this person assembled the manuscript while God’s people were in exile at Babylon (see 2 Kings).  But he didn’t complete the work until the Babylonians released King Jehoiachin after thirty-seven years in prison (560 BC), most likely completing it within another twenty years</a:t>
            </a:r>
          </a:p>
        </p:txBody>
      </p:sp>
    </p:spTree>
    <p:extLst>
      <p:ext uri="{BB962C8B-B14F-4D97-AF65-F5344CB8AC3E}">
        <p14:creationId xmlns:p14="http://schemas.microsoft.com/office/powerpoint/2010/main" val="2314448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solidFill>
                  <a:schemeClr val="accent1"/>
                </a:solidFill>
              </a:rPr>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190500" y="1600200"/>
            <a:ext cx="8763000" cy="4724401"/>
          </a:xfrm>
        </p:spPr>
        <p:txBody>
          <a:bodyPr>
            <a:noAutofit/>
          </a:bodyPr>
          <a:lstStyle/>
          <a:p>
            <a:pPr marL="89154" indent="0">
              <a:buNone/>
            </a:pPr>
            <a:r>
              <a:rPr lang="en-US" sz="2100" dirty="0"/>
              <a:t>First Kings records the </a:t>
            </a:r>
            <a:r>
              <a:rPr lang="en-US" sz="2100" i="1" dirty="0"/>
              <a:t>division</a:t>
            </a:r>
            <a:r>
              <a:rPr lang="en-US" sz="2100" dirty="0"/>
              <a:t> of the kingdom; Second Kings records the </a:t>
            </a:r>
            <a:r>
              <a:rPr lang="en-US" sz="2100" i="1" dirty="0"/>
              <a:t>collapse </a:t>
            </a:r>
            <a:r>
              <a:rPr lang="en-US" sz="2100" dirty="0"/>
              <a:t>of the kingdom. Considered together, they open with King David and close with the king of Babylon.  They are the book of man’s rule of God’s kingdom. The throne on earth must be in tune with the throne in heaven if blessings come and benefits accrue to the people.  Yet man’s plan cannot overthrow God’s purposes.  First Kings opens describing the final days of King David (around 971 BC) and the conspiracies surrounding his succession.  When David died (1 Kings 2:10), Solomon ascended the throne and established himself as a strong and wise leader.  In the early years of Solomon’s reign, Israel experienced its “glory days.”  Its influence, economy, and military power enjoyed little opposition; its neighbors posed no strong military threat.  Shortly after Solomon’s death in 931 BC (1 Kings 11:43), the kingdom was divided into northern (Israel) and southern (Judah) entities.  First Kings follows the history of this divided kingdom through the year 853 BC.</a:t>
            </a:r>
          </a:p>
        </p:txBody>
      </p:sp>
    </p:spTree>
    <p:extLst>
      <p:ext uri="{BB962C8B-B14F-4D97-AF65-F5344CB8AC3E}">
        <p14:creationId xmlns:p14="http://schemas.microsoft.com/office/powerpoint/2010/main" val="1697303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solidFill>
                  <a:schemeClr val="accent1"/>
                </a:solidFill>
              </a:rPr>
              <a:t>Why is 1 Kings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134471" y="1408176"/>
            <a:ext cx="8848164" cy="5474143"/>
          </a:xfrm>
        </p:spPr>
        <p:txBody>
          <a:bodyPr>
            <a:noAutofit/>
          </a:bodyPr>
          <a:lstStyle/>
          <a:p>
            <a:pPr marL="89154" indent="0">
              <a:buNone/>
            </a:pPr>
            <a:r>
              <a:rPr lang="en-US" sz="2200" dirty="0"/>
              <a:t>Those kings who reigned under God’s authority—who remained faithful to the Law—experienced God’s blessings. But those kings who deviated from the Law experienced curses.  First Kings reveals Solomon’s relationship with Yahweh, emphasizing Solomon’s divinely given wisdom and wealth. Solomon’s reputation reached far beyond Israel’s borders to modern-day Yemen, the queen of Sheba’s likely home (1 Kings 10:1–13). Solomon’s numerous marriages and extensive harem are the stuff of legends, but they led to his wandering faith in later years. Solomon did, however, build the temple, God’s permanent dwelling place among His people.   First Kings also introduces the prophet Elijah, who pronounced God’s judgment on the evil northern king Ahab.  In addition to performing other miracles, Elijah won a dramatic confrontation with false prophets on Mount Carmel (18:1–46).</a:t>
            </a:r>
          </a:p>
          <a:p>
            <a:pPr marL="89154" indent="0">
              <a:buNone/>
            </a:pPr>
            <a:endParaRPr lang="en-US" sz="2000" dirty="0"/>
          </a:p>
          <a:p>
            <a:pPr marL="89154" indent="0">
              <a:buNone/>
            </a:pPr>
            <a:endParaRPr lang="en-US" sz="2000" dirty="0"/>
          </a:p>
        </p:txBody>
      </p:sp>
    </p:spTree>
    <p:extLst>
      <p:ext uri="{BB962C8B-B14F-4D97-AF65-F5344CB8AC3E}">
        <p14:creationId xmlns:p14="http://schemas.microsoft.com/office/powerpoint/2010/main" val="4271229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solidFill>
                  <a:schemeClr val="accent1"/>
                </a:solidFill>
              </a:rPr>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114300" y="1379438"/>
            <a:ext cx="8915400" cy="6059424"/>
          </a:xfrm>
        </p:spPr>
        <p:txBody>
          <a:bodyPr>
            <a:noAutofit/>
          </a:bodyPr>
          <a:lstStyle/>
          <a:p>
            <a:pPr marL="89154" indent="0">
              <a:buNone/>
            </a:pPr>
            <a:r>
              <a:rPr lang="en-US" sz="1900" dirty="0"/>
              <a:t>1 Kings is a continuation of the narrative begun in 1 &amp; 2 Samuel.   Actually, 1 &amp; 2 Samuel with 1 &amp; 2 Kings can be viewed as one book.  In these four books the history of the nation is traced from the time of its greatest extent, influence, and prosperity under David and Solomon to the division and finally the captivity and exile of both kingdoms.</a:t>
            </a:r>
          </a:p>
          <a:p>
            <a:pPr marL="89154" indent="0">
              <a:buNone/>
            </a:pPr>
            <a:r>
              <a:rPr lang="en-US" sz="1900" dirty="0"/>
              <a:t>The moral teaching is to show man his inability to rule himself and the world. In these four historical books we have the rise and fall of the kingdom of Israel.  First Kings was written to record history but, more important, to teach the lessons of history.  As with other historical books in the Old Testament, the history recorded here was meant to preserve not just important events but spiritual truths learned through those events.  In the books of 1 and 2 Kings, each king is evaluated by “his reaction toward his covenantal responsibility to the Law of the LORD.  That was the acid test of whether he did evil or that which was right in the eyes of the LORD.  There are scathing rebukes of some kings—reports not typically recorded by purely </a:t>
            </a:r>
            <a:r>
              <a:rPr lang="en-US" sz="1900" b="1" dirty="0"/>
              <a:t>historical</a:t>
            </a:r>
            <a:r>
              <a:rPr lang="en-US" sz="1900" dirty="0"/>
              <a:t> writers. In addition to the kings, the prophets figure heavily in this book.  They are God’s spokesmen, proclaiming His word to mostly hard-hearted rulers.  It is through the prophets’ eyes—always connecting the nation’s fortune with its kings’ faithfulness (or lack thereof)—that we learn the history of Israel and Judah.</a:t>
            </a:r>
          </a:p>
        </p:txBody>
      </p:sp>
    </p:spTree>
    <p:extLst>
      <p:ext uri="{BB962C8B-B14F-4D97-AF65-F5344CB8AC3E}">
        <p14:creationId xmlns:p14="http://schemas.microsoft.com/office/powerpoint/2010/main" val="231357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solidFill>
                  <a:schemeClr val="accent1"/>
                </a:solidFill>
              </a:rPr>
              <a:t>How do I apply this?</a:t>
            </a:r>
          </a:p>
        </p:txBody>
      </p:sp>
      <p:sp>
        <p:nvSpPr>
          <p:cNvPr id="3" name="Content Placeholder 2">
            <a:extLst>
              <a:ext uri="{FF2B5EF4-FFF2-40B4-BE49-F238E27FC236}">
                <a16:creationId xmlns:a16="http://schemas.microsoft.com/office/drawing/2014/main" id="{05C53D9A-B1B6-7F41-925B-5796F7AFFFEF}"/>
              </a:ext>
            </a:extLst>
          </p:cNvPr>
          <p:cNvSpPr>
            <a:spLocks noGrp="1"/>
          </p:cNvSpPr>
          <p:nvPr>
            <p:ph idx="1"/>
          </p:nvPr>
        </p:nvSpPr>
        <p:spPr>
          <a:xfrm>
            <a:off x="152400" y="1600200"/>
            <a:ext cx="8763000" cy="5257800"/>
          </a:xfrm>
        </p:spPr>
        <p:txBody>
          <a:bodyPr>
            <a:normAutofit fontScale="85000" lnSpcReduction="20000"/>
          </a:bodyPr>
          <a:lstStyle/>
          <a:p>
            <a:pPr marL="118872" indent="0">
              <a:buNone/>
            </a:pPr>
            <a:r>
              <a:rPr lang="en-US" sz="2400" dirty="0"/>
              <a:t>Someone once said, “If you think you are standing firm, be careful that you don’t’ fall” (see 1 Cor. 10:11).   Solomon is our poster boy for this.  </a:t>
            </a:r>
          </a:p>
          <a:p>
            <a:pPr marL="118872" indent="0">
              <a:buNone/>
            </a:pPr>
            <a:endParaRPr lang="en-US" sz="2400" dirty="0"/>
          </a:p>
          <a:p>
            <a:pPr marL="118872" indent="0">
              <a:buNone/>
            </a:pPr>
            <a:r>
              <a:rPr lang="en-US" sz="2400" dirty="0"/>
              <a:t>He was known as the wisest man of his day. He was most certainly the wealthiest man of his time.  He enjoyed God’s favor in many ways, yet his legacy is tarnished by the faithlessness he displayed in his later years.  In direct contradiction to God’s command for a king not to “multiply wives” (Deuteronomy 17:17), Solomon married many foreign women.  First Kings laments, “When Solomon was old, his wives turned his heart away after other gods” (1 Ki. 11:4).  Solomon began to rely on his fortune, his military might, and his political alliances instead of the God who gave all of those blessings to him. He focused on the gifts, forgetting the Giver.</a:t>
            </a:r>
          </a:p>
          <a:p>
            <a:pPr marL="118872" indent="0">
              <a:buNone/>
            </a:pPr>
            <a:endParaRPr lang="en-US" sz="2400" dirty="0"/>
          </a:p>
          <a:p>
            <a:pPr marL="118872" indent="0">
              <a:buNone/>
            </a:pPr>
            <a:r>
              <a:rPr lang="en-US" sz="2400" dirty="0"/>
              <a:t>How often do you do the same? Are there any direct commands from God you are ignoring? Today, take time to recall the blessings in your life, and then thank the Lord for them. Rely on Him, not your possessions or position, as your source of strength and significance.</a:t>
            </a:r>
          </a:p>
          <a:p>
            <a:pPr marL="118872" indent="0">
              <a:buNone/>
            </a:pPr>
            <a:endParaRPr lang="en-US" sz="2400" dirty="0"/>
          </a:p>
          <a:p>
            <a:pPr marL="118872" indent="0">
              <a:buNone/>
            </a:pPr>
            <a:r>
              <a:rPr lang="en-US" sz="2400" dirty="0"/>
              <a:t>	“Some trust in chariots and some in horses, but we trust in the name of 	the Lord our God.”  (Psalm 20:7 NIV)</a:t>
            </a:r>
          </a:p>
        </p:txBody>
      </p:sp>
    </p:spTree>
    <p:extLst>
      <p:ext uri="{BB962C8B-B14F-4D97-AF65-F5344CB8AC3E}">
        <p14:creationId xmlns:p14="http://schemas.microsoft.com/office/powerpoint/2010/main" val="3487663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1 Kings</a:t>
            </a:r>
          </a:p>
        </p:txBody>
      </p:sp>
      <p:sp>
        <p:nvSpPr>
          <p:cNvPr id="3" name="Content Placeholder 2"/>
          <p:cNvSpPr>
            <a:spLocks noGrp="1"/>
          </p:cNvSpPr>
          <p:nvPr>
            <p:ph idx="1"/>
          </p:nvPr>
        </p:nvSpPr>
        <p:spPr>
          <a:xfrm>
            <a:off x="762000" y="1524000"/>
            <a:ext cx="8229600" cy="49304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762000" y="2438400"/>
            <a:ext cx="1600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3276600" y="3048000"/>
            <a:ext cx="1295400" cy="76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667500" y="2476500"/>
            <a:ext cx="19050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447800" y="3733800"/>
            <a:ext cx="609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4343400" y="3048000"/>
            <a:ext cx="1295400" cy="76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4876800"/>
            <a:ext cx="3048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0" y="4114800"/>
            <a:ext cx="7543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6096000" y="4953000"/>
            <a:ext cx="2895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447800" y="6400800"/>
            <a:ext cx="6096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4572000"/>
            <a:ext cx="7543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0" y="4953000"/>
            <a:ext cx="7543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410200"/>
            <a:ext cx="7543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0" y="5715000"/>
            <a:ext cx="7543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6172200" y="35052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a:off x="2743200" y="4343400"/>
            <a:ext cx="4724400" cy="369332"/>
          </a:xfrm>
          <a:prstGeom prst="rect">
            <a:avLst/>
          </a:prstGeom>
          <a:noFill/>
        </p:spPr>
        <p:txBody>
          <a:bodyPr wrap="square" rtlCol="0">
            <a:spAutoFit/>
          </a:bodyPr>
          <a:lstStyle/>
          <a:p>
            <a:r>
              <a:rPr lang="en-US" b="1" dirty="0"/>
              <a:t>    </a:t>
            </a:r>
          </a:p>
        </p:txBody>
      </p:sp>
      <p:sp>
        <p:nvSpPr>
          <p:cNvPr id="85" name="TextBox 84"/>
          <p:cNvSpPr txBox="1"/>
          <p:nvPr/>
        </p:nvSpPr>
        <p:spPr>
          <a:xfrm>
            <a:off x="1371600" y="4191000"/>
            <a:ext cx="3048000" cy="369332"/>
          </a:xfrm>
          <a:prstGeom prst="rect">
            <a:avLst/>
          </a:prstGeom>
          <a:noFill/>
        </p:spPr>
        <p:txBody>
          <a:bodyPr wrap="square" rtlCol="0">
            <a:spAutoFit/>
          </a:bodyPr>
          <a:lstStyle/>
          <a:p>
            <a:r>
              <a:rPr lang="en-US" dirty="0"/>
              <a:t>         </a:t>
            </a:r>
            <a:r>
              <a:rPr lang="en-US" b="1" u="sng" dirty="0"/>
              <a:t>United </a:t>
            </a:r>
            <a:r>
              <a:rPr lang="en-US" b="1" dirty="0"/>
              <a:t>and strong</a:t>
            </a:r>
          </a:p>
        </p:txBody>
      </p:sp>
      <p:sp>
        <p:nvSpPr>
          <p:cNvPr id="86" name="TextBox 85"/>
          <p:cNvSpPr txBox="1"/>
          <p:nvPr/>
        </p:nvSpPr>
        <p:spPr>
          <a:xfrm>
            <a:off x="3276600" y="5257800"/>
            <a:ext cx="2590800" cy="369332"/>
          </a:xfrm>
          <a:prstGeom prst="rect">
            <a:avLst/>
          </a:prstGeom>
          <a:noFill/>
        </p:spPr>
        <p:txBody>
          <a:bodyPr wrap="square" rtlCol="0">
            <a:spAutoFit/>
          </a:bodyPr>
          <a:lstStyle/>
          <a:p>
            <a:pPr algn="ctr"/>
            <a:r>
              <a:rPr lang="en-US" b="1" dirty="0"/>
              <a:t>  </a:t>
            </a:r>
          </a:p>
        </p:txBody>
      </p:sp>
      <p:sp>
        <p:nvSpPr>
          <p:cNvPr id="95" name="TextBox 94"/>
          <p:cNvSpPr txBox="1"/>
          <p:nvPr/>
        </p:nvSpPr>
        <p:spPr>
          <a:xfrm>
            <a:off x="0" y="3810000"/>
            <a:ext cx="1371600" cy="369332"/>
          </a:xfrm>
          <a:prstGeom prst="rect">
            <a:avLst/>
          </a:prstGeom>
          <a:noFill/>
        </p:spPr>
        <p:txBody>
          <a:bodyPr wrap="square" rtlCol="0">
            <a:spAutoFit/>
          </a:bodyPr>
          <a:lstStyle/>
          <a:p>
            <a:pPr algn="r"/>
            <a:r>
              <a:rPr lang="en-US" b="1" i="1" dirty="0"/>
              <a:t>  Time</a:t>
            </a:r>
          </a:p>
        </p:txBody>
      </p:sp>
      <p:sp>
        <p:nvSpPr>
          <p:cNvPr id="96" name="TextBox 95"/>
          <p:cNvSpPr txBox="1"/>
          <p:nvPr/>
        </p:nvSpPr>
        <p:spPr>
          <a:xfrm>
            <a:off x="152400" y="4267200"/>
            <a:ext cx="1295400" cy="369332"/>
          </a:xfrm>
          <a:prstGeom prst="rect">
            <a:avLst/>
          </a:prstGeom>
          <a:noFill/>
        </p:spPr>
        <p:txBody>
          <a:bodyPr wrap="square" rtlCol="0">
            <a:spAutoFit/>
          </a:bodyPr>
          <a:lstStyle/>
          <a:p>
            <a:r>
              <a:rPr lang="en-US" b="1" i="1" dirty="0"/>
              <a:t>    Kingdom</a:t>
            </a:r>
          </a:p>
        </p:txBody>
      </p:sp>
      <p:sp>
        <p:nvSpPr>
          <p:cNvPr id="98" name="TextBox 97"/>
          <p:cNvSpPr txBox="1"/>
          <p:nvPr/>
        </p:nvSpPr>
        <p:spPr>
          <a:xfrm>
            <a:off x="228600" y="4648200"/>
            <a:ext cx="1295400" cy="369332"/>
          </a:xfrm>
          <a:prstGeom prst="rect">
            <a:avLst/>
          </a:prstGeom>
          <a:noFill/>
        </p:spPr>
        <p:txBody>
          <a:bodyPr wrap="square" rtlCol="0">
            <a:spAutoFit/>
          </a:bodyPr>
          <a:lstStyle/>
          <a:p>
            <a:r>
              <a:rPr lang="en-US" b="1" i="1" dirty="0"/>
              <a:t>      People</a:t>
            </a:r>
          </a:p>
        </p:txBody>
      </p:sp>
      <p:sp>
        <p:nvSpPr>
          <p:cNvPr id="99" name="TextBox 98"/>
          <p:cNvSpPr txBox="1"/>
          <p:nvPr/>
        </p:nvSpPr>
        <p:spPr>
          <a:xfrm>
            <a:off x="228600" y="5011522"/>
            <a:ext cx="1295400" cy="369332"/>
          </a:xfrm>
          <a:prstGeom prst="rect">
            <a:avLst/>
          </a:prstGeom>
          <a:noFill/>
        </p:spPr>
        <p:txBody>
          <a:bodyPr wrap="square" rtlCol="0">
            <a:spAutoFit/>
          </a:bodyPr>
          <a:lstStyle/>
          <a:p>
            <a:r>
              <a:rPr lang="en-US" b="1" i="1" dirty="0"/>
              <a:t>     Identity</a:t>
            </a:r>
          </a:p>
        </p:txBody>
      </p:sp>
      <p:sp>
        <p:nvSpPr>
          <p:cNvPr id="100" name="TextBox 99"/>
          <p:cNvSpPr txBox="1"/>
          <p:nvPr/>
        </p:nvSpPr>
        <p:spPr>
          <a:xfrm>
            <a:off x="-152400" y="5334000"/>
            <a:ext cx="1676400" cy="369332"/>
          </a:xfrm>
          <a:prstGeom prst="rect">
            <a:avLst/>
          </a:prstGeom>
          <a:noFill/>
        </p:spPr>
        <p:txBody>
          <a:bodyPr wrap="square" rtlCol="0">
            <a:spAutoFit/>
          </a:bodyPr>
          <a:lstStyle/>
          <a:p>
            <a:r>
              <a:rPr lang="en-US" b="1" i="1" dirty="0"/>
              <a:t>       Key  Verses</a:t>
            </a:r>
          </a:p>
        </p:txBody>
      </p:sp>
      <p:sp>
        <p:nvSpPr>
          <p:cNvPr id="112" name="TextBox 111"/>
          <p:cNvSpPr txBox="1"/>
          <p:nvPr/>
        </p:nvSpPr>
        <p:spPr>
          <a:xfrm>
            <a:off x="152400" y="5562600"/>
            <a:ext cx="1600200" cy="923330"/>
          </a:xfrm>
          <a:prstGeom prst="rect">
            <a:avLst/>
          </a:prstGeom>
          <a:noFill/>
        </p:spPr>
        <p:txBody>
          <a:bodyPr wrap="square" rtlCol="0">
            <a:spAutoFit/>
          </a:bodyPr>
          <a:lstStyle/>
          <a:p>
            <a:r>
              <a:rPr lang="en-US" b="1" i="1" dirty="0">
                <a:latin typeface="+mj-lt"/>
              </a:rPr>
              <a:t>     </a:t>
            </a:r>
          </a:p>
          <a:p>
            <a:r>
              <a:rPr lang="en-US" b="1" i="1" dirty="0">
                <a:latin typeface="+mj-lt"/>
              </a:rPr>
              <a:t>Christ in 1          </a:t>
            </a:r>
          </a:p>
          <a:p>
            <a:r>
              <a:rPr lang="en-US" b="1" i="1" dirty="0">
                <a:latin typeface="+mj-lt"/>
              </a:rPr>
              <a:t>     Kings</a:t>
            </a:r>
          </a:p>
        </p:txBody>
      </p:sp>
      <p:sp>
        <p:nvSpPr>
          <p:cNvPr id="37" name="TextBox 36"/>
          <p:cNvSpPr txBox="1"/>
          <p:nvPr/>
        </p:nvSpPr>
        <p:spPr>
          <a:xfrm>
            <a:off x="0" y="1524001"/>
            <a:ext cx="1524000" cy="2554545"/>
          </a:xfrm>
          <a:prstGeom prst="rect">
            <a:avLst/>
          </a:prstGeom>
          <a:noFill/>
        </p:spPr>
        <p:txBody>
          <a:bodyPr wrap="square" rtlCol="0">
            <a:spAutoFit/>
          </a:bodyPr>
          <a:lstStyle/>
          <a:p>
            <a:r>
              <a:rPr lang="en-US" sz="1400" b="1" dirty="0">
                <a:latin typeface="Abadi MT Condensed Extra Bold" charset="0"/>
                <a:ea typeface="Abadi MT Condensed Extra Bold" charset="0"/>
                <a:cs typeface="Abadi MT Condensed Extra Bold" charset="0"/>
              </a:rPr>
              <a:t>POLITICALLY</a:t>
            </a:r>
          </a:p>
          <a:p>
            <a:r>
              <a:rPr lang="en-US" sz="1400" b="1" dirty="0"/>
              <a:t>David succeeded</a:t>
            </a:r>
          </a:p>
          <a:p>
            <a:r>
              <a:rPr lang="en-US" sz="1400" b="1" dirty="0"/>
              <a:t>by Solomon</a:t>
            </a:r>
            <a:br>
              <a:rPr lang="en-US" sz="1600" b="1" dirty="0"/>
            </a:br>
            <a:r>
              <a:rPr lang="en-US" sz="1400" b="1" dirty="0">
                <a:latin typeface="Abadi MT Condensed Extra Bold" charset="0"/>
                <a:ea typeface="Abadi MT Condensed Extra Bold" charset="0"/>
                <a:cs typeface="Abadi MT Condensed Extra Bold" charset="0"/>
              </a:rPr>
              <a:t>NATIONALLY</a:t>
            </a:r>
          </a:p>
          <a:p>
            <a:r>
              <a:rPr lang="en-US" sz="1400" b="1" dirty="0"/>
              <a:t>Kingdom united</a:t>
            </a:r>
          </a:p>
          <a:p>
            <a:r>
              <a:rPr lang="en-US" sz="1400" b="1" dirty="0">
                <a:latin typeface="Abadi MT Condensed Extra Bold" charset="0"/>
                <a:ea typeface="Abadi MT Condensed Extra Bold" charset="0"/>
                <a:cs typeface="Abadi MT Condensed Extra Bold" charset="0"/>
              </a:rPr>
              <a:t>EONOMICALLY</a:t>
            </a:r>
          </a:p>
          <a:p>
            <a:r>
              <a:rPr lang="en-US" sz="1400" dirty="0"/>
              <a:t>Solid and secure</a:t>
            </a:r>
          </a:p>
          <a:p>
            <a:r>
              <a:rPr lang="en-US" sz="1400" b="1" dirty="0">
                <a:latin typeface="Abadi MT Condensed Extra Bold" charset="0"/>
                <a:ea typeface="Abadi MT Condensed Extra Bold" charset="0"/>
                <a:cs typeface="Abadi MT Condensed Extra Bold" charset="0"/>
              </a:rPr>
              <a:t>SPIRITUALLY</a:t>
            </a:r>
          </a:p>
          <a:p>
            <a:r>
              <a:rPr lang="en-US" sz="1400" b="1" dirty="0"/>
              <a:t>Shaky</a:t>
            </a:r>
          </a:p>
          <a:p>
            <a:endParaRPr lang="en-US" sz="1600" dirty="0"/>
          </a:p>
          <a:p>
            <a:endParaRPr lang="en-US" dirty="0"/>
          </a:p>
        </p:txBody>
      </p:sp>
      <p:cxnSp>
        <p:nvCxnSpPr>
          <p:cNvPr id="45" name="Straight Connector 44"/>
          <p:cNvCxnSpPr/>
          <p:nvPr/>
        </p:nvCxnSpPr>
        <p:spPr>
          <a:xfrm rot="5400000" flipH="1" flipV="1">
            <a:off x="3505200" y="1905000"/>
            <a:ext cx="990600" cy="76200"/>
          </a:xfrm>
          <a:prstGeom prst="line">
            <a:avLst/>
          </a:prstGeom>
          <a:ln w="76200">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flipV="1">
            <a:off x="4572000" y="1981200"/>
            <a:ext cx="990600" cy="76200"/>
          </a:xfrm>
          <a:prstGeom prst="line">
            <a:avLst/>
          </a:prstGeom>
          <a:ln w="76200">
            <a:prstDash val="sysDot"/>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1676401" y="1447800"/>
            <a:ext cx="2286000" cy="584775"/>
          </a:xfrm>
          <a:prstGeom prst="rect">
            <a:avLst/>
          </a:prstGeom>
          <a:noFill/>
        </p:spPr>
        <p:txBody>
          <a:bodyPr wrap="square" rtlCol="0">
            <a:spAutoFit/>
          </a:bodyPr>
          <a:lstStyle/>
          <a:p>
            <a:r>
              <a:rPr lang="en-US" sz="1600" dirty="0"/>
              <a:t>              </a:t>
            </a:r>
            <a:r>
              <a:rPr lang="en-US" sz="1600" b="1" dirty="0"/>
              <a:t>Solomon</a:t>
            </a:r>
          </a:p>
          <a:p>
            <a:r>
              <a:rPr lang="en-US" sz="1600" dirty="0"/>
              <a:t>   “</a:t>
            </a:r>
            <a:r>
              <a:rPr lang="en-US" sz="1600" b="1" i="1" dirty="0"/>
              <a:t>In all his splendor</a:t>
            </a:r>
            <a:r>
              <a:rPr lang="en-US" sz="1600" dirty="0"/>
              <a:t>”</a:t>
            </a:r>
          </a:p>
        </p:txBody>
      </p:sp>
      <p:sp>
        <p:nvSpPr>
          <p:cNvPr id="88" name="TextBox 87"/>
          <p:cNvSpPr txBox="1"/>
          <p:nvPr/>
        </p:nvSpPr>
        <p:spPr>
          <a:xfrm>
            <a:off x="4114800" y="1447800"/>
            <a:ext cx="1143000" cy="830997"/>
          </a:xfrm>
          <a:prstGeom prst="rect">
            <a:avLst/>
          </a:prstGeom>
          <a:noFill/>
        </p:spPr>
        <p:txBody>
          <a:bodyPr wrap="square" rtlCol="0">
            <a:spAutoFit/>
          </a:bodyPr>
          <a:lstStyle/>
          <a:p>
            <a:r>
              <a:rPr lang="en-US" sz="1600" b="1" dirty="0"/>
              <a:t>Decline</a:t>
            </a:r>
          </a:p>
          <a:p>
            <a:r>
              <a:rPr lang="en-US" sz="1600" b="1" dirty="0"/>
              <a:t>   and</a:t>
            </a:r>
          </a:p>
          <a:p>
            <a:r>
              <a:rPr lang="en-US" sz="1600" b="1" dirty="0"/>
              <a:t>Demise</a:t>
            </a:r>
          </a:p>
        </p:txBody>
      </p:sp>
      <p:sp>
        <p:nvSpPr>
          <p:cNvPr id="90" name="TextBox 89"/>
          <p:cNvSpPr txBox="1"/>
          <p:nvPr/>
        </p:nvSpPr>
        <p:spPr>
          <a:xfrm>
            <a:off x="4953000" y="1447801"/>
            <a:ext cx="2667001" cy="830997"/>
          </a:xfrm>
          <a:prstGeom prst="rect">
            <a:avLst/>
          </a:prstGeom>
          <a:noFill/>
        </p:spPr>
        <p:txBody>
          <a:bodyPr wrap="square" rtlCol="0">
            <a:spAutoFit/>
          </a:bodyPr>
          <a:lstStyle/>
          <a:p>
            <a:r>
              <a:rPr lang="en-US" sz="1600" b="1" dirty="0"/>
              <a:t>               Disruption</a:t>
            </a:r>
          </a:p>
          <a:p>
            <a:r>
              <a:rPr lang="en-US" sz="1600" b="1" dirty="0"/>
              <a:t>       “</a:t>
            </a:r>
            <a:r>
              <a:rPr lang="en-US" sz="1600" b="1" i="1" dirty="0"/>
              <a:t>A kingdom divided</a:t>
            </a:r>
          </a:p>
          <a:p>
            <a:r>
              <a:rPr lang="en-US" sz="1600" b="1" i="1" dirty="0"/>
              <a:t>            against itself</a:t>
            </a:r>
            <a:r>
              <a:rPr lang="en-US" sz="1600" b="1" dirty="0"/>
              <a:t>”</a:t>
            </a:r>
          </a:p>
        </p:txBody>
      </p:sp>
      <p:sp>
        <p:nvSpPr>
          <p:cNvPr id="129" name="TextBox 128"/>
          <p:cNvSpPr txBox="1"/>
          <p:nvPr/>
        </p:nvSpPr>
        <p:spPr>
          <a:xfrm>
            <a:off x="7696200" y="1524000"/>
            <a:ext cx="1828800" cy="2031325"/>
          </a:xfrm>
          <a:prstGeom prst="rect">
            <a:avLst/>
          </a:prstGeom>
          <a:noFill/>
        </p:spPr>
        <p:txBody>
          <a:bodyPr wrap="square" rtlCol="0">
            <a:spAutoFit/>
          </a:bodyPr>
          <a:lstStyle/>
          <a:p>
            <a:r>
              <a:rPr lang="en-US" sz="1400" b="1" dirty="0">
                <a:latin typeface="Abadi MT Condensed Extra Bold" charset="0"/>
                <a:ea typeface="Abadi MT Condensed Extra Bold" charset="0"/>
                <a:cs typeface="Abadi MT Condensed Extra Bold" charset="0"/>
              </a:rPr>
              <a:t>POLITICALLY</a:t>
            </a:r>
          </a:p>
          <a:p>
            <a:r>
              <a:rPr lang="en-US" sz="1400" b="1" dirty="0"/>
              <a:t>King after king</a:t>
            </a:r>
          </a:p>
          <a:p>
            <a:r>
              <a:rPr lang="en-US" sz="1400" b="1" dirty="0">
                <a:latin typeface="Abadi MT Condensed Extra Bold" charset="0"/>
                <a:ea typeface="Abadi MT Condensed Extra Bold" charset="0"/>
                <a:cs typeface="Abadi MT Condensed Extra Bold" charset="0"/>
              </a:rPr>
              <a:t>NATIONALLY</a:t>
            </a:r>
          </a:p>
          <a:p>
            <a:r>
              <a:rPr lang="en-US" sz="1400" b="1" dirty="0"/>
              <a:t>Kingdom divided</a:t>
            </a:r>
          </a:p>
          <a:p>
            <a:r>
              <a:rPr lang="en-US" sz="1400" b="1" dirty="0">
                <a:latin typeface="Abadi MT Condensed Extra Bold" charset="0"/>
                <a:ea typeface="Abadi MT Condensed Extra Bold" charset="0"/>
                <a:cs typeface="Abadi MT Condensed Extra Bold" charset="0"/>
              </a:rPr>
              <a:t>ECONOMICALLY</a:t>
            </a:r>
          </a:p>
          <a:p>
            <a:r>
              <a:rPr lang="en-US" sz="1400" b="1" dirty="0"/>
              <a:t>Unstable</a:t>
            </a:r>
          </a:p>
          <a:p>
            <a:r>
              <a:rPr lang="en-US" sz="1400" b="1" dirty="0">
                <a:latin typeface="Abadi MT Condensed Extra Bold" charset="0"/>
                <a:ea typeface="Abadi MT Condensed Extra Bold" charset="0"/>
                <a:cs typeface="Abadi MT Condensed Extra Bold" charset="0"/>
              </a:rPr>
              <a:t>SPIRITUALLY</a:t>
            </a:r>
          </a:p>
          <a:p>
            <a:r>
              <a:rPr lang="en-US" sz="1400" b="1" dirty="0"/>
              <a:t>Empty</a:t>
            </a:r>
          </a:p>
          <a:p>
            <a:endParaRPr lang="en-US" sz="1400" dirty="0"/>
          </a:p>
        </p:txBody>
      </p:sp>
      <p:sp>
        <p:nvSpPr>
          <p:cNvPr id="130" name="TextBox 129"/>
          <p:cNvSpPr txBox="1"/>
          <p:nvPr/>
        </p:nvSpPr>
        <p:spPr>
          <a:xfrm>
            <a:off x="2133600" y="3200400"/>
            <a:ext cx="1066800" cy="584775"/>
          </a:xfrm>
          <a:prstGeom prst="rect">
            <a:avLst/>
          </a:prstGeom>
          <a:noFill/>
        </p:spPr>
        <p:txBody>
          <a:bodyPr wrap="square" rtlCol="0">
            <a:spAutoFit/>
          </a:bodyPr>
          <a:lstStyle/>
          <a:p>
            <a:r>
              <a:rPr lang="en-US" dirty="0"/>
              <a:t> </a:t>
            </a:r>
            <a:r>
              <a:rPr lang="en-US" sz="1400" dirty="0"/>
              <a:t>Chapters </a:t>
            </a:r>
          </a:p>
          <a:p>
            <a:r>
              <a:rPr lang="en-US" sz="1400" dirty="0"/>
              <a:t>      1-10</a:t>
            </a:r>
          </a:p>
        </p:txBody>
      </p:sp>
      <p:sp>
        <p:nvSpPr>
          <p:cNvPr id="131" name="TextBox 130"/>
          <p:cNvSpPr txBox="1"/>
          <p:nvPr/>
        </p:nvSpPr>
        <p:spPr>
          <a:xfrm>
            <a:off x="4114800" y="3276600"/>
            <a:ext cx="914400" cy="523220"/>
          </a:xfrm>
          <a:prstGeom prst="rect">
            <a:avLst/>
          </a:prstGeom>
          <a:noFill/>
        </p:spPr>
        <p:txBody>
          <a:bodyPr wrap="square" rtlCol="0">
            <a:spAutoFit/>
          </a:bodyPr>
          <a:lstStyle/>
          <a:p>
            <a:r>
              <a:rPr lang="en-US" sz="1400" dirty="0"/>
              <a:t>Chapter</a:t>
            </a:r>
          </a:p>
          <a:p>
            <a:r>
              <a:rPr lang="en-US" sz="1400" dirty="0"/>
              <a:t>       11</a:t>
            </a:r>
          </a:p>
        </p:txBody>
      </p:sp>
      <p:sp>
        <p:nvSpPr>
          <p:cNvPr id="132" name="TextBox 131"/>
          <p:cNvSpPr txBox="1"/>
          <p:nvPr/>
        </p:nvSpPr>
        <p:spPr>
          <a:xfrm>
            <a:off x="5715000" y="3276600"/>
            <a:ext cx="854721" cy="523220"/>
          </a:xfrm>
          <a:prstGeom prst="rect">
            <a:avLst/>
          </a:prstGeom>
          <a:noFill/>
        </p:spPr>
        <p:txBody>
          <a:bodyPr wrap="square" rtlCol="0">
            <a:spAutoFit/>
          </a:bodyPr>
          <a:lstStyle/>
          <a:p>
            <a:r>
              <a:rPr lang="en-US" sz="1400" dirty="0"/>
              <a:t>Chapters</a:t>
            </a:r>
          </a:p>
          <a:p>
            <a:r>
              <a:rPr lang="en-US" sz="1400" dirty="0"/>
              <a:t>     12-22</a:t>
            </a:r>
          </a:p>
        </p:txBody>
      </p:sp>
      <p:sp>
        <p:nvSpPr>
          <p:cNvPr id="136" name="TextBox 135"/>
          <p:cNvSpPr txBox="1"/>
          <p:nvPr/>
        </p:nvSpPr>
        <p:spPr>
          <a:xfrm>
            <a:off x="1447800" y="2133600"/>
            <a:ext cx="2590800" cy="1384995"/>
          </a:xfrm>
          <a:prstGeom prst="rect">
            <a:avLst/>
          </a:prstGeom>
          <a:noFill/>
        </p:spPr>
        <p:txBody>
          <a:bodyPr wrap="square" rtlCol="0">
            <a:spAutoFit/>
          </a:bodyPr>
          <a:lstStyle/>
          <a:p>
            <a:r>
              <a:rPr lang="en-US" sz="1400" dirty="0"/>
              <a:t>    </a:t>
            </a:r>
            <a:r>
              <a:rPr lang="en-US" sz="1400" b="1" dirty="0"/>
              <a:t>Crowned &amp; inaugurated (1-2)</a:t>
            </a:r>
          </a:p>
          <a:p>
            <a:r>
              <a:rPr lang="en-US" sz="1400" b="1" dirty="0"/>
              <a:t>   Married &amp; exalted (3-4)</a:t>
            </a:r>
          </a:p>
          <a:p>
            <a:r>
              <a:rPr lang="en-US" sz="1400" b="1" dirty="0"/>
              <a:t>   Temple erected/dedicated (5-8)</a:t>
            </a:r>
          </a:p>
          <a:p>
            <a:r>
              <a:rPr lang="en-US" sz="1400" b="1" dirty="0"/>
              <a:t>   Warned &amp; blessed (9-10)</a:t>
            </a:r>
          </a:p>
          <a:p>
            <a:endParaRPr lang="en-US" sz="1400" dirty="0"/>
          </a:p>
        </p:txBody>
      </p:sp>
      <p:sp>
        <p:nvSpPr>
          <p:cNvPr id="137" name="TextBox 136"/>
          <p:cNvSpPr txBox="1"/>
          <p:nvPr/>
        </p:nvSpPr>
        <p:spPr>
          <a:xfrm>
            <a:off x="5029200" y="2286000"/>
            <a:ext cx="3226766" cy="1384995"/>
          </a:xfrm>
          <a:prstGeom prst="rect">
            <a:avLst/>
          </a:prstGeom>
          <a:noFill/>
        </p:spPr>
        <p:txBody>
          <a:bodyPr wrap="square" rtlCol="0">
            <a:spAutoFit/>
          </a:bodyPr>
          <a:lstStyle/>
          <a:p>
            <a:r>
              <a:rPr lang="en-US" sz="1400" b="1" dirty="0"/>
              <a:t>Internal conflict &amp; hostility (12-14)</a:t>
            </a:r>
          </a:p>
          <a:p>
            <a:r>
              <a:rPr lang="en-US" sz="1400" b="1" dirty="0"/>
              <a:t>Civil war &amp; idolatry (15-16)</a:t>
            </a:r>
          </a:p>
          <a:p>
            <a:r>
              <a:rPr lang="en-US" sz="1400" b="1" dirty="0"/>
              <a:t>Ahab &amp; Elijah (17-22)</a:t>
            </a:r>
          </a:p>
          <a:p>
            <a:r>
              <a:rPr lang="en-US" sz="1400" b="1" dirty="0"/>
              <a:t>“He served Baal… (22:53)</a:t>
            </a:r>
          </a:p>
          <a:p>
            <a:endParaRPr lang="en-US" sz="1400" dirty="0"/>
          </a:p>
          <a:p>
            <a:endParaRPr lang="en-US" sz="1400" dirty="0"/>
          </a:p>
        </p:txBody>
      </p:sp>
      <p:sp>
        <p:nvSpPr>
          <p:cNvPr id="142" name="TextBox 141"/>
          <p:cNvSpPr txBox="1"/>
          <p:nvPr/>
        </p:nvSpPr>
        <p:spPr>
          <a:xfrm>
            <a:off x="1981200" y="3733800"/>
            <a:ext cx="1676400" cy="369332"/>
          </a:xfrm>
          <a:prstGeom prst="rect">
            <a:avLst/>
          </a:prstGeom>
          <a:noFill/>
        </p:spPr>
        <p:txBody>
          <a:bodyPr wrap="square" rtlCol="0">
            <a:spAutoFit/>
          </a:bodyPr>
          <a:lstStyle/>
          <a:p>
            <a:r>
              <a:rPr lang="en-US" dirty="0"/>
              <a:t>  </a:t>
            </a:r>
            <a:r>
              <a:rPr lang="en-US" b="1" dirty="0"/>
              <a:t>Forty years</a:t>
            </a:r>
          </a:p>
        </p:txBody>
      </p:sp>
      <p:cxnSp>
        <p:nvCxnSpPr>
          <p:cNvPr id="144" name="Straight Connector 143"/>
          <p:cNvCxnSpPr/>
          <p:nvPr/>
        </p:nvCxnSpPr>
        <p:spPr>
          <a:xfrm rot="5400000">
            <a:off x="3505200" y="4572000"/>
            <a:ext cx="16764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46" name="TextBox 145"/>
          <p:cNvSpPr txBox="1"/>
          <p:nvPr/>
        </p:nvSpPr>
        <p:spPr>
          <a:xfrm>
            <a:off x="5105400" y="3733800"/>
            <a:ext cx="1436612" cy="369332"/>
          </a:xfrm>
          <a:prstGeom prst="rect">
            <a:avLst/>
          </a:prstGeom>
          <a:noFill/>
        </p:spPr>
        <p:txBody>
          <a:bodyPr wrap="square" rtlCol="0">
            <a:spAutoFit/>
          </a:bodyPr>
          <a:lstStyle/>
          <a:p>
            <a:r>
              <a:rPr lang="en-US" b="1" dirty="0"/>
              <a:t>Eighty years</a:t>
            </a:r>
          </a:p>
        </p:txBody>
      </p:sp>
      <p:sp>
        <p:nvSpPr>
          <p:cNvPr id="147" name="TextBox 146"/>
          <p:cNvSpPr txBox="1"/>
          <p:nvPr/>
        </p:nvSpPr>
        <p:spPr>
          <a:xfrm>
            <a:off x="4724400" y="4114800"/>
            <a:ext cx="1981200" cy="369332"/>
          </a:xfrm>
          <a:prstGeom prst="rect">
            <a:avLst/>
          </a:prstGeom>
          <a:noFill/>
        </p:spPr>
        <p:txBody>
          <a:bodyPr wrap="square" rtlCol="0">
            <a:spAutoFit/>
          </a:bodyPr>
          <a:lstStyle/>
          <a:p>
            <a:r>
              <a:rPr lang="en-US" b="1" u="sng" dirty="0"/>
              <a:t>Divided </a:t>
            </a:r>
            <a:r>
              <a:rPr lang="en-US" b="1" dirty="0"/>
              <a:t>and weak</a:t>
            </a:r>
          </a:p>
        </p:txBody>
      </p:sp>
      <p:sp>
        <p:nvSpPr>
          <p:cNvPr id="148" name="TextBox 147"/>
          <p:cNvSpPr txBox="1"/>
          <p:nvPr/>
        </p:nvSpPr>
        <p:spPr>
          <a:xfrm>
            <a:off x="2133600" y="4572000"/>
            <a:ext cx="1371600" cy="369332"/>
          </a:xfrm>
          <a:prstGeom prst="rect">
            <a:avLst/>
          </a:prstGeom>
          <a:noFill/>
        </p:spPr>
        <p:txBody>
          <a:bodyPr wrap="square" rtlCol="0">
            <a:spAutoFit/>
          </a:bodyPr>
          <a:lstStyle/>
          <a:p>
            <a:r>
              <a:rPr lang="en-US" b="1" dirty="0"/>
              <a:t>Solomon</a:t>
            </a:r>
          </a:p>
        </p:txBody>
      </p:sp>
      <p:sp>
        <p:nvSpPr>
          <p:cNvPr id="149" name="TextBox 148"/>
          <p:cNvSpPr txBox="1"/>
          <p:nvPr/>
        </p:nvSpPr>
        <p:spPr>
          <a:xfrm>
            <a:off x="4724400" y="4495800"/>
            <a:ext cx="2819400" cy="523220"/>
          </a:xfrm>
          <a:prstGeom prst="rect">
            <a:avLst/>
          </a:prstGeom>
          <a:noFill/>
        </p:spPr>
        <p:txBody>
          <a:bodyPr wrap="square" rtlCol="0">
            <a:spAutoFit/>
          </a:bodyPr>
          <a:lstStyle/>
          <a:p>
            <a:r>
              <a:rPr lang="en-US" sz="1400" b="1" dirty="0"/>
              <a:t>Jeroboam to Ahaziah</a:t>
            </a:r>
          </a:p>
          <a:p>
            <a:r>
              <a:rPr lang="en-US" sz="1400" b="1" dirty="0"/>
              <a:t>Rehoboam to Jehoshaphat</a:t>
            </a:r>
          </a:p>
        </p:txBody>
      </p:sp>
      <p:sp>
        <p:nvSpPr>
          <p:cNvPr id="151" name="TextBox 150"/>
          <p:cNvSpPr txBox="1"/>
          <p:nvPr/>
        </p:nvSpPr>
        <p:spPr>
          <a:xfrm>
            <a:off x="1676400" y="4953000"/>
            <a:ext cx="2708510" cy="369332"/>
          </a:xfrm>
          <a:prstGeom prst="rect">
            <a:avLst/>
          </a:prstGeom>
          <a:noFill/>
        </p:spPr>
        <p:txBody>
          <a:bodyPr wrap="square" rtlCol="0">
            <a:spAutoFit/>
          </a:bodyPr>
          <a:lstStyle/>
          <a:p>
            <a:r>
              <a:rPr lang="en-US" b="1" dirty="0"/>
              <a:t>“All Israel…sons of Israel</a:t>
            </a:r>
          </a:p>
        </p:txBody>
      </p:sp>
      <p:sp>
        <p:nvSpPr>
          <p:cNvPr id="152" name="TextBox 151"/>
          <p:cNvSpPr txBox="1"/>
          <p:nvPr/>
        </p:nvSpPr>
        <p:spPr>
          <a:xfrm>
            <a:off x="4648200" y="4953000"/>
            <a:ext cx="2971478" cy="523220"/>
          </a:xfrm>
          <a:prstGeom prst="rect">
            <a:avLst/>
          </a:prstGeom>
          <a:noFill/>
        </p:spPr>
        <p:txBody>
          <a:bodyPr wrap="square" rtlCol="0">
            <a:spAutoFit/>
          </a:bodyPr>
          <a:lstStyle/>
          <a:p>
            <a:r>
              <a:rPr lang="en-US" sz="1400" b="1" dirty="0"/>
              <a:t>North: Israel; Samaria; Ephraim South; Judah; Jerusalem</a:t>
            </a:r>
          </a:p>
        </p:txBody>
      </p:sp>
      <p:sp>
        <p:nvSpPr>
          <p:cNvPr id="154" name="TextBox 153"/>
          <p:cNvSpPr txBox="1"/>
          <p:nvPr/>
        </p:nvSpPr>
        <p:spPr>
          <a:xfrm>
            <a:off x="3657600" y="5334000"/>
            <a:ext cx="1676400" cy="369332"/>
          </a:xfrm>
          <a:prstGeom prst="rect">
            <a:avLst/>
          </a:prstGeom>
          <a:noFill/>
        </p:spPr>
        <p:txBody>
          <a:bodyPr wrap="square" rtlCol="0">
            <a:spAutoFit/>
          </a:bodyPr>
          <a:lstStyle/>
          <a:p>
            <a:r>
              <a:rPr lang="en-US" dirty="0"/>
              <a:t>9:3-9; 11:11-13</a:t>
            </a:r>
          </a:p>
        </p:txBody>
      </p:sp>
      <p:sp>
        <p:nvSpPr>
          <p:cNvPr id="155" name="TextBox 154"/>
          <p:cNvSpPr txBox="1"/>
          <p:nvPr/>
        </p:nvSpPr>
        <p:spPr>
          <a:xfrm>
            <a:off x="1447800" y="5715000"/>
            <a:ext cx="6096000" cy="523220"/>
          </a:xfrm>
          <a:prstGeom prst="rect">
            <a:avLst/>
          </a:prstGeom>
          <a:noFill/>
        </p:spPr>
        <p:txBody>
          <a:bodyPr wrap="square" rtlCol="0">
            <a:spAutoFit/>
          </a:bodyPr>
          <a:lstStyle/>
          <a:p>
            <a:r>
              <a:rPr lang="en-US" sz="1400" b="1" dirty="0"/>
              <a:t>Solomon’s wisdom, which foreshadows Him who “became for us the wisdom of God” (1 Cor. 1:30); the prophetic ministry and miracles of Elijah </a:t>
            </a:r>
          </a:p>
        </p:txBody>
      </p:sp>
      <p:sp>
        <p:nvSpPr>
          <p:cNvPr id="4" name="TextBox 3"/>
          <p:cNvSpPr txBox="1"/>
          <p:nvPr/>
        </p:nvSpPr>
        <p:spPr>
          <a:xfrm>
            <a:off x="1169367" y="597146"/>
            <a:ext cx="1497633" cy="369332"/>
          </a:xfrm>
          <a:prstGeom prst="rect">
            <a:avLst/>
          </a:prstGeom>
          <a:solidFill>
            <a:schemeClr val="tx1"/>
          </a:solidFill>
        </p:spPr>
        <p:txBody>
          <a:bodyPr wrap="square" rtlCol="0">
            <a:spAutoFit/>
          </a:bodyPr>
          <a:lstStyle/>
          <a:p>
            <a:r>
              <a:rPr lang="en-US" dirty="0">
                <a:solidFill>
                  <a:schemeClr val="bg1"/>
                </a:solidFill>
                <a:latin typeface="Abadi MT Condensed Extra Bold" charset="0"/>
                <a:ea typeface="Abadi MT Condensed Extra Bold" charset="0"/>
                <a:cs typeface="Abadi MT Condensed Extra Bold" charset="0"/>
              </a:rPr>
              <a:t>930-840 8C</a:t>
            </a:r>
          </a:p>
        </p:txBody>
      </p:sp>
      <p:sp>
        <p:nvSpPr>
          <p:cNvPr id="7" name="TextBox 6"/>
          <p:cNvSpPr txBox="1"/>
          <p:nvPr/>
        </p:nvSpPr>
        <p:spPr>
          <a:xfrm>
            <a:off x="7547209" y="3512270"/>
            <a:ext cx="1863491" cy="2869524"/>
          </a:xfrm>
          <a:prstGeom prst="rect">
            <a:avLst/>
          </a:prstGeom>
          <a:noFill/>
        </p:spPr>
        <p:txBody>
          <a:bodyPr wrap="square" rtlCol="0">
            <a:spAutoFit/>
          </a:bodyPr>
          <a:lstStyle/>
          <a:p>
            <a:r>
              <a:rPr lang="en-US" dirty="0"/>
              <a:t>“He served Baal and worshiped him and provoked the Lord, the </a:t>
            </a:r>
          </a:p>
          <a:p>
            <a:r>
              <a:rPr lang="en-US" dirty="0"/>
              <a:t>God of Israel, to anger in every way that his father had done” (22:53) </a:t>
            </a:r>
          </a:p>
        </p:txBody>
      </p:sp>
    </p:spTree>
    <p:extLst>
      <p:ext uri="{BB962C8B-B14F-4D97-AF65-F5344CB8AC3E}">
        <p14:creationId xmlns:p14="http://schemas.microsoft.com/office/powerpoint/2010/main" val="2312764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07D87-DFC0-9541-8591-F806B3A05F61}"/>
              </a:ext>
            </a:extLst>
          </p:cNvPr>
          <p:cNvSpPr>
            <a:spLocks noGrp="1"/>
          </p:cNvSpPr>
          <p:nvPr>
            <p:ph type="title"/>
          </p:nvPr>
        </p:nvSpPr>
        <p:spPr/>
        <p:txBody>
          <a:bodyPr>
            <a:normAutofit/>
          </a:bodyPr>
          <a:lstStyle/>
          <a:p>
            <a:r>
              <a:rPr lang="en-US" sz="3200" dirty="0"/>
              <a:t>Brief Outline</a:t>
            </a:r>
          </a:p>
        </p:txBody>
      </p:sp>
      <p:sp>
        <p:nvSpPr>
          <p:cNvPr id="3" name="Content Placeholder 2">
            <a:extLst>
              <a:ext uri="{FF2B5EF4-FFF2-40B4-BE49-F238E27FC236}">
                <a16:creationId xmlns:a16="http://schemas.microsoft.com/office/drawing/2014/main" id="{5E22C78E-5172-CE40-90AB-3E5E2671361E}"/>
              </a:ext>
            </a:extLst>
          </p:cNvPr>
          <p:cNvSpPr>
            <a:spLocks noGrp="1"/>
          </p:cNvSpPr>
          <p:nvPr>
            <p:ph idx="1"/>
          </p:nvPr>
        </p:nvSpPr>
        <p:spPr>
          <a:xfrm>
            <a:off x="152400" y="1752600"/>
            <a:ext cx="8763000" cy="4648201"/>
          </a:xfrm>
        </p:spPr>
        <p:txBody>
          <a:bodyPr>
            <a:normAutofit/>
          </a:bodyPr>
          <a:lstStyle/>
          <a:p>
            <a:pPr marL="118872" indent="0">
              <a:buNone/>
            </a:pPr>
            <a:r>
              <a:rPr lang="en-US" sz="2400" b="1" dirty="0"/>
              <a:t>I.   Death of David, 1 Kings 1, 2</a:t>
            </a:r>
          </a:p>
          <a:p>
            <a:pPr marL="118872" indent="0">
              <a:buNone/>
            </a:pPr>
            <a:r>
              <a:rPr lang="en-US" sz="2400" b="1" dirty="0"/>
              <a:t>II.  Glory of Solomon’s reign, 1 Kings 3—11</a:t>
            </a:r>
          </a:p>
          <a:p>
            <a:pPr marL="118872" indent="0">
              <a:buNone/>
            </a:pPr>
            <a:r>
              <a:rPr lang="en-US" dirty="0"/>
              <a:t>    </a:t>
            </a:r>
            <a:r>
              <a:rPr lang="en-US" sz="2400" dirty="0"/>
              <a:t>A. Solomon’s prayer for wisdom (3-4)</a:t>
            </a:r>
          </a:p>
          <a:p>
            <a:pPr marL="118872" indent="0">
              <a:buNone/>
            </a:pPr>
            <a:r>
              <a:rPr lang="en-US" sz="2400" dirty="0"/>
              <a:t>      B. Building of the Temple (5-8)</a:t>
            </a:r>
          </a:p>
          <a:p>
            <a:pPr marL="118872" indent="0">
              <a:buNone/>
            </a:pPr>
            <a:r>
              <a:rPr lang="en-US" sz="2400" dirty="0"/>
              <a:t>      C. Fame of Solomon (9-10)</a:t>
            </a:r>
          </a:p>
          <a:p>
            <a:pPr marL="118872" indent="0">
              <a:buNone/>
            </a:pPr>
            <a:r>
              <a:rPr lang="en-US" sz="2400" dirty="0"/>
              <a:t>      D. Shame and death of Solomon (11)</a:t>
            </a:r>
          </a:p>
          <a:p>
            <a:pPr marL="118872" indent="0">
              <a:buNone/>
            </a:pPr>
            <a:r>
              <a:rPr lang="en-US" sz="2400" b="1" dirty="0"/>
              <a:t>III. Division of the kingdom, 1 Kings 12—2 Kings 16</a:t>
            </a:r>
          </a:p>
          <a:p>
            <a:pPr marL="118872" indent="0">
              <a:buNone/>
            </a:pPr>
            <a:r>
              <a:rPr lang="en-US" sz="2400" b="1" dirty="0"/>
              <a:t>IV. Captivity of Israel by Assyria, 2 Kings 17</a:t>
            </a:r>
          </a:p>
          <a:p>
            <a:pPr marL="118872" indent="0">
              <a:buNone/>
            </a:pPr>
            <a:r>
              <a:rPr lang="en-US" sz="2400" b="1" dirty="0"/>
              <a:t>V. Decline and captivity of Judah by Babylon, 2 Kings 18—25</a:t>
            </a:r>
          </a:p>
          <a:p>
            <a:pPr marL="118872" indent="0">
              <a:buNone/>
            </a:pPr>
            <a:endParaRPr lang="en-US" dirty="0"/>
          </a:p>
          <a:p>
            <a:pPr marL="118872" indent="0">
              <a:buNone/>
            </a:pPr>
            <a:endParaRPr lang="en-US" dirty="0"/>
          </a:p>
        </p:txBody>
      </p:sp>
    </p:spTree>
    <p:extLst>
      <p:ext uri="{BB962C8B-B14F-4D97-AF65-F5344CB8AC3E}">
        <p14:creationId xmlns:p14="http://schemas.microsoft.com/office/powerpoint/2010/main" val="942101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0F9FB-931A-1C41-B3A8-7A2B1213C933}"/>
              </a:ext>
            </a:extLst>
          </p:cNvPr>
          <p:cNvSpPr>
            <a:spLocks noGrp="1"/>
          </p:cNvSpPr>
          <p:nvPr>
            <p:ph type="title"/>
          </p:nvPr>
        </p:nvSpPr>
        <p:spPr/>
        <p:txBody>
          <a:bodyPr>
            <a:normAutofit/>
          </a:bodyPr>
          <a:lstStyle/>
          <a:p>
            <a:r>
              <a:rPr lang="en-US" sz="3600" dirty="0"/>
              <a:t>Final words on Solomon</a:t>
            </a:r>
          </a:p>
        </p:txBody>
      </p:sp>
      <p:sp>
        <p:nvSpPr>
          <p:cNvPr id="3" name="Content Placeholder 2">
            <a:extLst>
              <a:ext uri="{FF2B5EF4-FFF2-40B4-BE49-F238E27FC236}">
                <a16:creationId xmlns:a16="http://schemas.microsoft.com/office/drawing/2014/main" id="{916B8EFE-E9AD-744C-9DB2-7A7F824D3BF9}"/>
              </a:ext>
            </a:extLst>
          </p:cNvPr>
          <p:cNvSpPr>
            <a:spLocks noGrp="1"/>
          </p:cNvSpPr>
          <p:nvPr>
            <p:ph idx="1"/>
          </p:nvPr>
        </p:nvSpPr>
        <p:spPr>
          <a:xfrm>
            <a:off x="228600" y="1524001"/>
            <a:ext cx="8686800" cy="5178552"/>
          </a:xfrm>
        </p:spPr>
        <p:txBody>
          <a:bodyPr>
            <a:normAutofit lnSpcReduction="10000"/>
          </a:bodyPr>
          <a:lstStyle/>
          <a:p>
            <a:pPr marL="118872" indent="0">
              <a:buNone/>
            </a:pPr>
            <a:r>
              <a:rPr lang="en-US" sz="2000" dirty="0"/>
              <a:t>“After a reign of forty years, “Solomon slept with his fathers, and was buried in the city of David, his father” (1 Ki. 11:43).   </a:t>
            </a:r>
          </a:p>
          <a:p>
            <a:pPr marL="118872" indent="0">
              <a:buNone/>
            </a:pPr>
            <a:endParaRPr lang="en-US" sz="2000" dirty="0"/>
          </a:p>
          <a:p>
            <a:pPr marL="118872" indent="0">
              <a:buNone/>
            </a:pPr>
            <a:r>
              <a:rPr lang="en-US" sz="2000" dirty="0"/>
              <a:t>Solomon’s reign may be characterized by several features...In a word he made Jerusalem one of the most beautiful and notable cities of the ancient world.  Solomon will always be regarded as a great builder.  During his reign there was no war.  He had a well organized army but he led no battles and was able to keep the throughout his entire administration.  After the completion of the temple he seems to have done but little to promote the religious life of his people.  There is no mention of his contact with any prophet or religious leader in all the years of his reign.</a:t>
            </a:r>
          </a:p>
          <a:p>
            <a:pPr marL="118872" indent="0">
              <a:buNone/>
            </a:pPr>
            <a:endParaRPr lang="en-US" sz="2000" dirty="0"/>
          </a:p>
          <a:p>
            <a:pPr marL="118872" indent="0">
              <a:buNone/>
            </a:pPr>
            <a:r>
              <a:rPr lang="en-US" sz="2000" dirty="0"/>
              <a:t>The contribution which he made to his nation and to the world was largely in the realm of material.  The impartial student surveying his administration is left with the feeling that here was a man who might have done infinitely better, one who knew what was right but lacked the strength to measure up to it in his own behavior.”  --- Hester, Heart of Hebrew History, page 195-196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782550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155752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478565064"/>
              </p:ext>
            </p:extLst>
          </p:nvPr>
        </p:nvGraphicFramePr>
        <p:xfrm>
          <a:off x="0" y="1"/>
          <a:ext cx="9212267" cy="6857998"/>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591542">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50661">
                <a:tc>
                  <a:txBody>
                    <a:bodyPr/>
                    <a:lstStyle/>
                    <a:p>
                      <a:r>
                        <a:rPr lang="en-US" sz="1300"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Creation to</a:t>
                      </a:r>
                      <a:r>
                        <a:rPr lang="en-US" sz="1300" baseline="0" dirty="0"/>
                        <a:t> the Flood</a:t>
                      </a:r>
                      <a:endParaRPr lang="en-US" sz="1300" dirty="0"/>
                    </a:p>
                  </a:txBody>
                  <a:tcPr marL="68580" marR="68580" marT="34290" marB="34290"/>
                </a:tc>
                <a:tc>
                  <a:txBody>
                    <a:bodyPr/>
                    <a:lstStyle/>
                    <a:p>
                      <a:r>
                        <a:rPr lang="en-US" sz="1300" dirty="0"/>
                        <a:t>Gen. 1-7</a:t>
                      </a:r>
                    </a:p>
                  </a:txBody>
                  <a:tcPr marL="68580" marR="68580" marT="34290" marB="34290"/>
                </a:tc>
                <a:tc>
                  <a:txBody>
                    <a:bodyPr/>
                    <a:lstStyle/>
                    <a:p>
                      <a:pPr algn="ctr"/>
                      <a:r>
                        <a:rPr lang="en-US" sz="1300" dirty="0"/>
                        <a:t>1656</a:t>
                      </a:r>
                    </a:p>
                  </a:txBody>
                  <a:tcPr marL="68580" marR="68580" marT="34290" marB="34290"/>
                </a:tc>
                <a:tc>
                  <a:txBody>
                    <a:bodyPr/>
                    <a:lstStyle/>
                    <a:p>
                      <a:r>
                        <a:rPr lang="en-US" sz="1300" dirty="0"/>
                        <a:t>Adam</a:t>
                      </a:r>
                    </a:p>
                  </a:txBody>
                  <a:tcPr marL="68580" marR="68580" marT="34290" marB="34290"/>
                </a:tc>
                <a:extLst>
                  <a:ext uri="{0D108BD9-81ED-4DB2-BD59-A6C34878D82A}">
                    <a16:rowId xmlns:a16="http://schemas.microsoft.com/office/drawing/2014/main" val="10001"/>
                  </a:ext>
                </a:extLst>
              </a:tr>
              <a:tr h="350661">
                <a:tc>
                  <a:txBody>
                    <a:bodyPr/>
                    <a:lstStyle/>
                    <a:p>
                      <a:r>
                        <a:rPr lang="en-US" sz="1300" dirty="0"/>
                        <a:t>Postdiluvian</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flood</a:t>
                      </a:r>
                      <a:r>
                        <a:rPr lang="en-US" sz="1300" baseline="0" dirty="0"/>
                        <a:t> to call of Abraham</a:t>
                      </a:r>
                      <a:endParaRPr lang="en-US" sz="1300" dirty="0"/>
                    </a:p>
                  </a:txBody>
                  <a:tcPr marL="68580" marR="68580" marT="34290" marB="34290"/>
                </a:tc>
                <a:tc>
                  <a:txBody>
                    <a:bodyPr/>
                    <a:lstStyle/>
                    <a:p>
                      <a:r>
                        <a:rPr lang="en-US" sz="1300" dirty="0"/>
                        <a:t>Gen. 8-!1</a:t>
                      </a:r>
                    </a:p>
                  </a:txBody>
                  <a:tcPr marL="68580" marR="68580" marT="34290" marB="34290"/>
                </a:tc>
                <a:tc>
                  <a:txBody>
                    <a:bodyPr/>
                    <a:lstStyle/>
                    <a:p>
                      <a:pPr algn="ctr"/>
                      <a:r>
                        <a:rPr lang="en-US" sz="1300" dirty="0"/>
                        <a:t>427</a:t>
                      </a:r>
                    </a:p>
                  </a:txBody>
                  <a:tcPr marL="68580" marR="68580" marT="34290" marB="34290"/>
                </a:tc>
                <a:tc>
                  <a:txBody>
                    <a:bodyPr/>
                    <a:lstStyle/>
                    <a:p>
                      <a:r>
                        <a:rPr lang="en-US" sz="1300" dirty="0"/>
                        <a:t>Noah</a:t>
                      </a:r>
                    </a:p>
                  </a:txBody>
                  <a:tcPr marL="68580" marR="68580" marT="34290" marB="34290"/>
                </a:tc>
                <a:extLst>
                  <a:ext uri="{0D108BD9-81ED-4DB2-BD59-A6C34878D82A}">
                    <a16:rowId xmlns:a16="http://schemas.microsoft.com/office/drawing/2014/main" val="10002"/>
                  </a:ext>
                </a:extLst>
              </a:tr>
              <a:tr h="480969">
                <a:tc>
                  <a:txBody>
                    <a:bodyPr/>
                    <a:lstStyle/>
                    <a:p>
                      <a:r>
                        <a:rPr lang="en-US" sz="1300" dirty="0"/>
                        <a:t>Patriarchal</a:t>
                      </a:r>
                      <a:r>
                        <a:rPr lang="en-US" sz="1300" baseline="0" dirty="0"/>
                        <a:t> </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call of</a:t>
                      </a:r>
                      <a:r>
                        <a:rPr lang="en-US" sz="1300" baseline="0" dirty="0"/>
                        <a:t> Abraham to Egyptian Bondage </a:t>
                      </a:r>
                      <a:endParaRPr lang="en-US" sz="1300" dirty="0"/>
                    </a:p>
                  </a:txBody>
                  <a:tcPr marL="68580" marR="68580" marT="34290" marB="34290"/>
                </a:tc>
                <a:tc>
                  <a:txBody>
                    <a:bodyPr/>
                    <a:lstStyle/>
                    <a:p>
                      <a:r>
                        <a:rPr lang="en-US" sz="1300" dirty="0"/>
                        <a:t>Gen. 12-45</a:t>
                      </a:r>
                    </a:p>
                  </a:txBody>
                  <a:tcPr marL="68580" marR="68580" marT="34290" marB="34290"/>
                </a:tc>
                <a:tc>
                  <a:txBody>
                    <a:bodyPr/>
                    <a:lstStyle/>
                    <a:p>
                      <a:pPr algn="ctr"/>
                      <a:r>
                        <a:rPr lang="en-US" sz="1300" dirty="0"/>
                        <a:t>215</a:t>
                      </a:r>
                    </a:p>
                  </a:txBody>
                  <a:tcPr marL="68580" marR="68580" marT="34290" marB="34290"/>
                </a:tc>
                <a:tc>
                  <a:txBody>
                    <a:bodyPr/>
                    <a:lstStyle/>
                    <a:p>
                      <a:r>
                        <a:rPr lang="en-US" sz="1300" dirty="0"/>
                        <a:t>Abraham</a:t>
                      </a:r>
                    </a:p>
                  </a:txBody>
                  <a:tcPr marL="68580" marR="68580" marT="34290" marB="34290"/>
                </a:tc>
                <a:extLst>
                  <a:ext uri="{0D108BD9-81ED-4DB2-BD59-A6C34878D82A}">
                    <a16:rowId xmlns:a16="http://schemas.microsoft.com/office/drawing/2014/main" val="10003"/>
                  </a:ext>
                </a:extLst>
              </a:tr>
              <a:tr h="350661">
                <a:tc>
                  <a:txBody>
                    <a:bodyPr/>
                    <a:lstStyle/>
                    <a:p>
                      <a:r>
                        <a:rPr lang="en-US" sz="1300"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a:t>
                      </a:r>
                      <a:r>
                        <a:rPr lang="en-US" sz="1300" baseline="0" dirty="0"/>
                        <a:t> Egyptian Bondage to the Exodus</a:t>
                      </a:r>
                      <a:endParaRPr lang="en-US" sz="1300" b="1" dirty="0"/>
                    </a:p>
                  </a:txBody>
                  <a:tcPr marL="68580" marR="68580" marT="34290" marB="34290"/>
                </a:tc>
                <a:tc>
                  <a:txBody>
                    <a:bodyPr/>
                    <a:lstStyle/>
                    <a:p>
                      <a:r>
                        <a:rPr lang="en-US" sz="1300" dirty="0"/>
                        <a:t>Gen.</a:t>
                      </a:r>
                      <a:r>
                        <a:rPr lang="en-US" sz="1300" baseline="0" dirty="0"/>
                        <a:t> 46-Ex. 11</a:t>
                      </a:r>
                      <a:endParaRPr lang="en-US" sz="1300" b="1" dirty="0"/>
                    </a:p>
                  </a:txBody>
                  <a:tcPr marL="68580" marR="68580" marT="34290" marB="34290"/>
                </a:tc>
                <a:tc>
                  <a:txBody>
                    <a:bodyPr/>
                    <a:lstStyle/>
                    <a:p>
                      <a:pPr algn="ctr"/>
                      <a:r>
                        <a:rPr lang="en-US" sz="1300" dirty="0"/>
                        <a:t>215</a:t>
                      </a:r>
                      <a:endParaRPr lang="en-US" sz="1300" b="1" dirty="0"/>
                    </a:p>
                  </a:txBody>
                  <a:tcPr marL="68580" marR="68580" marT="34290" marB="34290"/>
                </a:tc>
                <a:tc>
                  <a:txBody>
                    <a:bodyPr/>
                    <a:lstStyle/>
                    <a:p>
                      <a:r>
                        <a:rPr lang="en-US" sz="1300" dirty="0"/>
                        <a:t>Joseph</a:t>
                      </a:r>
                      <a:endParaRPr lang="en-US" sz="1300" b="1" dirty="0"/>
                    </a:p>
                  </a:txBody>
                  <a:tcPr marL="68580" marR="68580" marT="34290" marB="34290"/>
                </a:tc>
                <a:extLst>
                  <a:ext uri="{0D108BD9-81ED-4DB2-BD59-A6C34878D82A}">
                    <a16:rowId xmlns:a16="http://schemas.microsoft.com/office/drawing/2014/main" val="10004"/>
                  </a:ext>
                </a:extLst>
              </a:tr>
              <a:tr h="512508">
                <a:tc>
                  <a:txBody>
                    <a:bodyPr/>
                    <a:lstStyle/>
                    <a:p>
                      <a:r>
                        <a:rPr lang="en-US" sz="1400"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dirty="0"/>
                        <a:t>From Exodus to crossing of the Jordan</a:t>
                      </a:r>
                      <a:endParaRPr lang="en-US" sz="1400" b="1" dirty="0"/>
                    </a:p>
                  </a:txBody>
                  <a:tcPr marL="68580" marR="68580" marT="34290" marB="34290">
                    <a:solidFill>
                      <a:schemeClr val="bg2"/>
                    </a:solidFill>
                  </a:tcPr>
                </a:tc>
                <a:tc>
                  <a:txBody>
                    <a:bodyPr/>
                    <a:lstStyle/>
                    <a:p>
                      <a:r>
                        <a:rPr lang="en-US" sz="1400" dirty="0"/>
                        <a:t>Ex.</a:t>
                      </a:r>
                      <a:r>
                        <a:rPr lang="en-US" sz="1400" baseline="0" dirty="0"/>
                        <a:t> 12-Deut. 34</a:t>
                      </a:r>
                      <a:endParaRPr lang="en-US" sz="1400" b="1" dirty="0"/>
                    </a:p>
                  </a:txBody>
                  <a:tcPr marL="68580" marR="68580" marT="34290" marB="34290">
                    <a:solidFill>
                      <a:schemeClr val="bg2"/>
                    </a:solidFill>
                  </a:tcPr>
                </a:tc>
                <a:tc>
                  <a:txBody>
                    <a:bodyPr/>
                    <a:lstStyle/>
                    <a:p>
                      <a:pPr algn="ctr"/>
                      <a:r>
                        <a:rPr lang="en-US" sz="1400" dirty="0"/>
                        <a:t>40</a:t>
                      </a:r>
                      <a:endParaRPr lang="en-US" sz="1400" b="1" dirty="0"/>
                    </a:p>
                  </a:txBody>
                  <a:tcPr marL="68580" marR="68580" marT="34290" marB="34290">
                    <a:solidFill>
                      <a:schemeClr val="bg2"/>
                    </a:solidFill>
                  </a:tcPr>
                </a:tc>
                <a:tc>
                  <a:txBody>
                    <a:bodyPr/>
                    <a:lstStyle/>
                    <a:p>
                      <a:r>
                        <a:rPr lang="en-US" sz="1400" dirty="0"/>
                        <a:t>Moses</a:t>
                      </a:r>
                      <a:endParaRPr lang="en-US" sz="1400" b="1" dirty="0"/>
                    </a:p>
                  </a:txBody>
                  <a:tcPr marL="68580" marR="68580" marT="34290" marB="34290">
                    <a:solidFill>
                      <a:schemeClr val="bg2"/>
                    </a:solidFill>
                  </a:tcPr>
                </a:tc>
                <a:extLst>
                  <a:ext uri="{0D108BD9-81ED-4DB2-BD59-A6C34878D82A}">
                    <a16:rowId xmlns:a16="http://schemas.microsoft.com/office/drawing/2014/main" val="10005"/>
                  </a:ext>
                </a:extLst>
              </a:tr>
              <a:tr h="350661">
                <a:tc>
                  <a:txBody>
                    <a:bodyPr/>
                    <a:lstStyle/>
                    <a:p>
                      <a:r>
                        <a:rPr lang="en-US" sz="1300" dirty="0"/>
                        <a:t>Conquest of Canaan</a:t>
                      </a:r>
                      <a:endParaRPr lang="en-US" sz="1300"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dirty="0"/>
                        <a:t>From crossing of Jordan</a:t>
                      </a:r>
                      <a:r>
                        <a:rPr lang="en-US" sz="1300" baseline="0" dirty="0"/>
                        <a:t> to Joshua’s death</a:t>
                      </a:r>
                      <a:endParaRPr lang="en-US" sz="1300" dirty="0"/>
                    </a:p>
                  </a:txBody>
                  <a:tcPr marL="68580" marR="68580" marT="34290" marB="34290">
                    <a:solidFill>
                      <a:schemeClr val="bg2"/>
                    </a:solidFill>
                  </a:tcPr>
                </a:tc>
                <a:tc>
                  <a:txBody>
                    <a:bodyPr/>
                    <a:lstStyle/>
                    <a:p>
                      <a:r>
                        <a:rPr lang="en-US" sz="1300" dirty="0"/>
                        <a:t>Josh. 1-24</a:t>
                      </a:r>
                    </a:p>
                  </a:txBody>
                  <a:tcPr marL="68580" marR="68580" marT="34290" marB="34290">
                    <a:solidFill>
                      <a:schemeClr val="bg2"/>
                    </a:solidFill>
                  </a:tcPr>
                </a:tc>
                <a:tc>
                  <a:txBody>
                    <a:bodyPr/>
                    <a:lstStyle/>
                    <a:p>
                      <a:pPr algn="ctr"/>
                      <a:r>
                        <a:rPr lang="en-US" sz="1300" dirty="0"/>
                        <a:t>51</a:t>
                      </a:r>
                    </a:p>
                  </a:txBody>
                  <a:tcPr marL="68580" marR="68580" marT="34290" marB="34290">
                    <a:solidFill>
                      <a:schemeClr val="bg2"/>
                    </a:solidFill>
                  </a:tcPr>
                </a:tc>
                <a:tc>
                  <a:txBody>
                    <a:bodyPr/>
                    <a:lstStyle/>
                    <a:p>
                      <a:r>
                        <a:rPr lang="en-US" sz="1300" dirty="0"/>
                        <a:t>Joshua</a:t>
                      </a:r>
                    </a:p>
                  </a:txBody>
                  <a:tcPr marL="68580" marR="68580" marT="34290" marB="34290">
                    <a:solidFill>
                      <a:schemeClr val="bg2"/>
                    </a:solidFill>
                  </a:tcPr>
                </a:tc>
                <a:extLst>
                  <a:ext uri="{0D108BD9-81ED-4DB2-BD59-A6C34878D82A}">
                    <a16:rowId xmlns:a16="http://schemas.microsoft.com/office/drawing/2014/main" val="10006"/>
                  </a:ext>
                </a:extLst>
              </a:tr>
              <a:tr h="350661">
                <a:tc>
                  <a:txBody>
                    <a:bodyPr/>
                    <a:lstStyle/>
                    <a:p>
                      <a:r>
                        <a:rPr lang="en-US" sz="1300" dirty="0"/>
                        <a:t>Judges</a:t>
                      </a:r>
                      <a:endParaRPr lang="en-US" sz="1300"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dirty="0"/>
                        <a:t>From Joshua to King Saul</a:t>
                      </a:r>
                    </a:p>
                  </a:txBody>
                  <a:tcPr marL="68580" marR="68580" marT="34290" marB="34290">
                    <a:solidFill>
                      <a:schemeClr val="bg2"/>
                    </a:solidFill>
                  </a:tcPr>
                </a:tc>
                <a:tc>
                  <a:txBody>
                    <a:bodyPr/>
                    <a:lstStyle/>
                    <a:p>
                      <a:r>
                        <a:rPr lang="en-US" sz="1300" dirty="0"/>
                        <a:t>Ju,</a:t>
                      </a:r>
                      <a:r>
                        <a:rPr lang="en-US" sz="1300" baseline="0" dirty="0"/>
                        <a:t> Ruth, 1 Sa. 1-9</a:t>
                      </a:r>
                      <a:endParaRPr lang="en-US" sz="1300" dirty="0"/>
                    </a:p>
                  </a:txBody>
                  <a:tcPr marL="68580" marR="68580" marT="34290" marB="34290">
                    <a:solidFill>
                      <a:schemeClr val="bg2"/>
                    </a:solidFill>
                  </a:tcPr>
                </a:tc>
                <a:tc>
                  <a:txBody>
                    <a:bodyPr/>
                    <a:lstStyle/>
                    <a:p>
                      <a:pPr algn="ctr"/>
                      <a:r>
                        <a:rPr lang="en-US" sz="1300" dirty="0"/>
                        <a:t>305</a:t>
                      </a:r>
                    </a:p>
                  </a:txBody>
                  <a:tcPr marL="68580" marR="68580" marT="34290" marB="34290">
                    <a:solidFill>
                      <a:schemeClr val="bg2"/>
                    </a:solidFill>
                  </a:tcPr>
                </a:tc>
                <a:tc>
                  <a:txBody>
                    <a:bodyPr/>
                    <a:lstStyle/>
                    <a:p>
                      <a:r>
                        <a:rPr lang="en-US" sz="1300" dirty="0"/>
                        <a:t>Samuel</a:t>
                      </a:r>
                    </a:p>
                  </a:txBody>
                  <a:tcPr marL="68580" marR="68580" marT="34290" marB="34290">
                    <a:solidFill>
                      <a:schemeClr val="bg2"/>
                    </a:solidFill>
                  </a:tcPr>
                </a:tc>
                <a:extLst>
                  <a:ext uri="{0D108BD9-81ED-4DB2-BD59-A6C34878D82A}">
                    <a16:rowId xmlns:a16="http://schemas.microsoft.com/office/drawing/2014/main" val="10007"/>
                  </a:ext>
                </a:extLst>
              </a:tr>
              <a:tr h="480969">
                <a:tc>
                  <a:txBody>
                    <a:bodyPr/>
                    <a:lstStyle/>
                    <a:p>
                      <a:r>
                        <a:rPr lang="en-US" sz="1300" dirty="0"/>
                        <a:t>The United Kingdom</a:t>
                      </a:r>
                      <a:endParaRPr lang="en-US" sz="1300"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dirty="0"/>
                        <a:t>From</a:t>
                      </a:r>
                      <a:r>
                        <a:rPr lang="en-US" sz="1300" baseline="0" dirty="0"/>
                        <a:t> origin of kingdom to its division</a:t>
                      </a:r>
                      <a:endParaRPr lang="en-US" sz="1300" dirty="0"/>
                    </a:p>
                  </a:txBody>
                  <a:tcPr marL="68580" marR="68580" marT="34290" marB="34290">
                    <a:solidFill>
                      <a:srgbClr val="FFFF00"/>
                    </a:solidFill>
                  </a:tcPr>
                </a:tc>
                <a:tc>
                  <a:txBody>
                    <a:bodyPr/>
                    <a:lstStyle/>
                    <a:p>
                      <a:r>
                        <a:rPr lang="en-US" sz="1300" dirty="0"/>
                        <a:t>1 Sa. 9-1 Ki. 11; 1 Chr. 10, 2 Chr. 9</a:t>
                      </a:r>
                    </a:p>
                  </a:txBody>
                  <a:tcPr marL="68580" marR="68580" marT="34290" marB="34290">
                    <a:solidFill>
                      <a:srgbClr val="FFFF00"/>
                    </a:solidFill>
                  </a:tcPr>
                </a:tc>
                <a:tc>
                  <a:txBody>
                    <a:bodyPr/>
                    <a:lstStyle/>
                    <a:p>
                      <a:pPr algn="ctr"/>
                      <a:r>
                        <a:rPr lang="en-US" sz="1300" dirty="0"/>
                        <a:t>120</a:t>
                      </a:r>
                    </a:p>
                  </a:txBody>
                  <a:tcPr marL="68580" marR="68580" marT="34290" marB="34290">
                    <a:solidFill>
                      <a:srgbClr val="FFFF00"/>
                    </a:solidFill>
                  </a:tcPr>
                </a:tc>
                <a:tc>
                  <a:txBody>
                    <a:bodyPr/>
                    <a:lstStyle/>
                    <a:p>
                      <a:r>
                        <a:rPr lang="en-US" sz="1300" dirty="0"/>
                        <a:t>David</a:t>
                      </a:r>
                    </a:p>
                  </a:txBody>
                  <a:tcPr marL="68580" marR="68580" marT="34290" marB="34290">
                    <a:solidFill>
                      <a:srgbClr val="FFFF00"/>
                    </a:solidFill>
                  </a:tcPr>
                </a:tc>
                <a:extLst>
                  <a:ext uri="{0D108BD9-81ED-4DB2-BD59-A6C34878D82A}">
                    <a16:rowId xmlns:a16="http://schemas.microsoft.com/office/drawing/2014/main" val="10008"/>
                  </a:ext>
                </a:extLst>
              </a:tr>
              <a:tr h="544730">
                <a:tc>
                  <a:txBody>
                    <a:bodyPr/>
                    <a:lstStyle/>
                    <a:p>
                      <a:r>
                        <a:rPr lang="en-US" sz="1300" dirty="0"/>
                        <a:t>The Divided Kingdom</a:t>
                      </a:r>
                      <a:endParaRPr lang="en-US" sz="1300"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dirty="0"/>
                        <a:t>From</a:t>
                      </a:r>
                      <a:r>
                        <a:rPr lang="en-US" sz="1300" baseline="0" dirty="0"/>
                        <a:t> the division to the fall of Israel</a:t>
                      </a:r>
                      <a:endParaRPr lang="en-US" sz="1300" dirty="0"/>
                    </a:p>
                  </a:txBody>
                  <a:tcPr marL="68580" marR="68580" marT="34290" marB="34290">
                    <a:solidFill>
                      <a:srgbClr val="FFFF00"/>
                    </a:solidFill>
                  </a:tcPr>
                </a:tc>
                <a:tc>
                  <a:txBody>
                    <a:bodyPr/>
                    <a:lstStyle/>
                    <a:p>
                      <a:r>
                        <a:rPr lang="en-US" sz="1300" dirty="0"/>
                        <a:t>1 Ki. 12-2 Ki. 20; 2 Chr. 10-32</a:t>
                      </a:r>
                    </a:p>
                  </a:txBody>
                  <a:tcPr marL="68580" marR="68580" marT="34290" marB="34290">
                    <a:solidFill>
                      <a:srgbClr val="FFFF00"/>
                    </a:solidFill>
                  </a:tcPr>
                </a:tc>
                <a:tc>
                  <a:txBody>
                    <a:bodyPr/>
                    <a:lstStyle/>
                    <a:p>
                      <a:pPr algn="ctr"/>
                      <a:r>
                        <a:rPr lang="en-US" sz="1300" dirty="0"/>
                        <a:t>253</a:t>
                      </a:r>
                    </a:p>
                  </a:txBody>
                  <a:tcPr marL="68580" marR="68580" marT="34290" marB="34290">
                    <a:solidFill>
                      <a:srgbClr val="FFFF00"/>
                    </a:solidFill>
                  </a:tcPr>
                </a:tc>
                <a:tc>
                  <a:txBody>
                    <a:bodyPr/>
                    <a:lstStyle/>
                    <a:p>
                      <a:r>
                        <a:rPr lang="en-US" sz="1300" dirty="0"/>
                        <a:t>Elijah</a:t>
                      </a:r>
                    </a:p>
                  </a:txBody>
                  <a:tcPr marL="68580" marR="68580" marT="34290" marB="34290">
                    <a:solidFill>
                      <a:srgbClr val="FFFF00"/>
                    </a:solidFill>
                  </a:tcPr>
                </a:tc>
                <a:extLst>
                  <a:ext uri="{0D108BD9-81ED-4DB2-BD59-A6C34878D82A}">
                    <a16:rowId xmlns:a16="http://schemas.microsoft.com/office/drawing/2014/main" val="10009"/>
                  </a:ext>
                </a:extLst>
              </a:tr>
              <a:tr h="364096">
                <a:tc>
                  <a:txBody>
                    <a:bodyPr/>
                    <a:lstStyle/>
                    <a:p>
                      <a:r>
                        <a:rPr lang="en-US" sz="1300" dirty="0"/>
                        <a:t>Judah Alone</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fall of Israel</a:t>
                      </a:r>
                      <a:r>
                        <a:rPr lang="en-US" sz="1300" baseline="0" dirty="0"/>
                        <a:t> to the fall of Judah</a:t>
                      </a:r>
                      <a:endParaRPr lang="en-US" sz="1300" dirty="0"/>
                    </a:p>
                  </a:txBody>
                  <a:tcPr marL="68580" marR="68580" marT="34290" marB="34290"/>
                </a:tc>
                <a:tc>
                  <a:txBody>
                    <a:bodyPr/>
                    <a:lstStyle/>
                    <a:p>
                      <a:r>
                        <a:rPr lang="en-US" sz="1300" dirty="0"/>
                        <a:t>2 Ki. 21-25; 2 Chr. 10-32</a:t>
                      </a:r>
                    </a:p>
                  </a:txBody>
                  <a:tcPr marL="68580" marR="68580" marT="34290" marB="34290"/>
                </a:tc>
                <a:tc>
                  <a:txBody>
                    <a:bodyPr/>
                    <a:lstStyle/>
                    <a:p>
                      <a:pPr algn="ctr"/>
                      <a:r>
                        <a:rPr lang="en-US" sz="1300" dirty="0"/>
                        <a:t>125</a:t>
                      </a:r>
                    </a:p>
                  </a:txBody>
                  <a:tcPr marL="68580" marR="68580" marT="34290" marB="34290"/>
                </a:tc>
                <a:tc>
                  <a:txBody>
                    <a:bodyPr/>
                    <a:lstStyle/>
                    <a:p>
                      <a:r>
                        <a:rPr lang="en-US" sz="1300" dirty="0"/>
                        <a:t>Josiah</a:t>
                      </a:r>
                    </a:p>
                  </a:txBody>
                  <a:tcPr marL="68580" marR="68580" marT="34290" marB="34290"/>
                </a:tc>
                <a:extLst>
                  <a:ext uri="{0D108BD9-81ED-4DB2-BD59-A6C34878D82A}">
                    <a16:rowId xmlns:a16="http://schemas.microsoft.com/office/drawing/2014/main" val="10010"/>
                  </a:ext>
                </a:extLst>
              </a:tr>
              <a:tr h="392448">
                <a:tc>
                  <a:txBody>
                    <a:bodyPr/>
                    <a:lstStyle/>
                    <a:p>
                      <a:r>
                        <a:rPr lang="en-US" sz="1300" dirty="0"/>
                        <a:t>Babylonian Captivity</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fall of Judah to</a:t>
                      </a:r>
                      <a:r>
                        <a:rPr lang="en-US" sz="1300" baseline="0" dirty="0"/>
                        <a:t> the return</a:t>
                      </a:r>
                      <a:endParaRPr lang="en-US" sz="1300" dirty="0"/>
                    </a:p>
                  </a:txBody>
                  <a:tcPr marL="68580" marR="68580" marT="34290" marB="34290"/>
                </a:tc>
                <a:tc>
                  <a:txBody>
                    <a:bodyPr/>
                    <a:lstStyle/>
                    <a:p>
                      <a:r>
                        <a:rPr lang="en-US" sz="1300" dirty="0"/>
                        <a:t>2 Ki. 25-8- 21;</a:t>
                      </a:r>
                      <a:r>
                        <a:rPr lang="en-US" sz="1300" baseline="0" dirty="0"/>
                        <a:t> Dan. 1-6</a:t>
                      </a:r>
                      <a:endParaRPr lang="en-US" sz="1300" dirty="0"/>
                    </a:p>
                  </a:txBody>
                  <a:tcPr marL="68580" marR="68580" marT="34290" marB="34290"/>
                </a:tc>
                <a:tc>
                  <a:txBody>
                    <a:bodyPr/>
                    <a:lstStyle/>
                    <a:p>
                      <a:pPr algn="ctr"/>
                      <a:r>
                        <a:rPr lang="en-US" sz="1300" dirty="0"/>
                        <a:t>70</a:t>
                      </a:r>
                    </a:p>
                  </a:txBody>
                  <a:tcPr marL="68580" marR="68580" marT="34290" marB="34290"/>
                </a:tc>
                <a:tc>
                  <a:txBody>
                    <a:bodyPr/>
                    <a:lstStyle/>
                    <a:p>
                      <a:r>
                        <a:rPr lang="en-US" sz="1300" dirty="0"/>
                        <a:t>Daniel</a:t>
                      </a:r>
                    </a:p>
                  </a:txBody>
                  <a:tcPr marL="68580" marR="68580" marT="34290" marB="34290"/>
                </a:tc>
                <a:extLst>
                  <a:ext uri="{0D108BD9-81ED-4DB2-BD59-A6C34878D82A}">
                    <a16:rowId xmlns:a16="http://schemas.microsoft.com/office/drawing/2014/main" val="10011"/>
                  </a:ext>
                </a:extLst>
              </a:tr>
              <a:tr h="350661">
                <a:tc>
                  <a:txBody>
                    <a:bodyPr/>
                    <a:lstStyle/>
                    <a:p>
                      <a:r>
                        <a:rPr lang="en-US" sz="1300" dirty="0"/>
                        <a:t>Restoration of the Jews</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a:t>
                      </a:r>
                      <a:r>
                        <a:rPr lang="en-US" sz="1300" baseline="0" dirty="0"/>
                        <a:t> the return to end of OT history</a:t>
                      </a:r>
                      <a:endParaRPr lang="en-US" sz="1300" dirty="0"/>
                    </a:p>
                  </a:txBody>
                  <a:tcPr marL="68580" marR="68580" marT="34290" marB="34290"/>
                </a:tc>
                <a:tc>
                  <a:txBody>
                    <a:bodyPr/>
                    <a:lstStyle/>
                    <a:p>
                      <a:r>
                        <a:rPr lang="en-US" sz="1300" dirty="0"/>
                        <a:t>Ezra, Nehemiah</a:t>
                      </a:r>
                    </a:p>
                  </a:txBody>
                  <a:tcPr marL="68580" marR="68580" marT="34290" marB="34290"/>
                </a:tc>
                <a:tc>
                  <a:txBody>
                    <a:bodyPr/>
                    <a:lstStyle/>
                    <a:p>
                      <a:pPr algn="ctr"/>
                      <a:r>
                        <a:rPr lang="en-US" sz="1300" dirty="0"/>
                        <a:t>92</a:t>
                      </a:r>
                    </a:p>
                  </a:txBody>
                  <a:tcPr marL="68580" marR="68580" marT="34290" marB="34290"/>
                </a:tc>
                <a:tc>
                  <a:txBody>
                    <a:bodyPr/>
                    <a:lstStyle/>
                    <a:p>
                      <a:r>
                        <a:rPr lang="en-US" sz="1300" dirty="0"/>
                        <a:t>Ezra</a:t>
                      </a:r>
                    </a:p>
                  </a:txBody>
                  <a:tcPr marL="68580" marR="68580" marT="34290" marB="34290"/>
                </a:tc>
                <a:extLst>
                  <a:ext uri="{0D108BD9-81ED-4DB2-BD59-A6C34878D82A}">
                    <a16:rowId xmlns:a16="http://schemas.microsoft.com/office/drawing/2014/main" val="10012"/>
                  </a:ext>
                </a:extLst>
              </a:tr>
              <a:tr h="555140">
                <a:tc>
                  <a:txBody>
                    <a:bodyPr/>
                    <a:lstStyle/>
                    <a:p>
                      <a:r>
                        <a:rPr lang="en-US" sz="1300" dirty="0"/>
                        <a:t>Between the Testaments</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t>From end</a:t>
                      </a:r>
                      <a:r>
                        <a:rPr lang="en-US" sz="1300" baseline="0" dirty="0"/>
                        <a:t> of OT to the beginning of the NT</a:t>
                      </a:r>
                      <a:endParaRPr lang="en-US" sz="1300" dirty="0"/>
                    </a:p>
                    <a:p>
                      <a:endParaRPr lang="en-US" sz="600" dirty="0"/>
                    </a:p>
                  </a:txBody>
                  <a:tcPr marL="68580" marR="68580" marT="34290" marB="34290"/>
                </a:tc>
                <a:tc>
                  <a:txBody>
                    <a:bodyPr/>
                    <a:lstStyle/>
                    <a:p>
                      <a:r>
                        <a:rPr lang="en-US" sz="1300" dirty="0"/>
                        <a:t>None</a:t>
                      </a:r>
                    </a:p>
                  </a:txBody>
                  <a:tcPr marL="68580" marR="68580" marT="34290" marB="34290"/>
                </a:tc>
                <a:tc>
                  <a:txBody>
                    <a:bodyPr/>
                    <a:lstStyle/>
                    <a:p>
                      <a:pPr algn="ctr"/>
                      <a:r>
                        <a:rPr lang="en-US" sz="1300" dirty="0"/>
                        <a:t>400</a:t>
                      </a:r>
                    </a:p>
                  </a:txBody>
                  <a:tcPr marL="68580" marR="68580" marT="34290" marB="34290"/>
                </a:tc>
                <a:tc>
                  <a:txBody>
                    <a:bodyPr/>
                    <a:lstStyle/>
                    <a:p>
                      <a:r>
                        <a:rPr lang="en-US" sz="1300" dirty="0"/>
                        <a:t>Judas Maccabe</a:t>
                      </a:r>
                    </a:p>
                  </a:txBody>
                  <a:tcPr marL="68580" marR="68580" marT="34290" marB="34290"/>
                </a:tc>
                <a:extLst>
                  <a:ext uri="{0D108BD9-81ED-4DB2-BD59-A6C34878D82A}">
                    <a16:rowId xmlns:a16="http://schemas.microsoft.com/office/drawing/2014/main" val="10013"/>
                  </a:ext>
                </a:extLst>
              </a:tr>
              <a:tr h="350661">
                <a:tc>
                  <a:txBody>
                    <a:bodyPr/>
                    <a:lstStyle/>
                    <a:p>
                      <a:r>
                        <a:rPr lang="en-US" sz="1300" dirty="0"/>
                        <a:t>Life of Christ</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birth of Jesus to ascension</a:t>
                      </a:r>
                    </a:p>
                  </a:txBody>
                  <a:tcPr marL="68580" marR="68580" marT="34290" marB="34290"/>
                </a:tc>
                <a:tc>
                  <a:txBody>
                    <a:bodyPr/>
                    <a:lstStyle/>
                    <a:p>
                      <a:r>
                        <a:rPr lang="en-US" sz="1300" dirty="0"/>
                        <a:t>Mt-Jhn 21; Acts1</a:t>
                      </a:r>
                    </a:p>
                  </a:txBody>
                  <a:tcPr marL="68580" marR="68580" marT="34290" marB="34290"/>
                </a:tc>
                <a:tc>
                  <a:txBody>
                    <a:bodyPr/>
                    <a:lstStyle/>
                    <a:p>
                      <a:pPr algn="ctr"/>
                      <a:r>
                        <a:rPr lang="en-US" sz="1300" dirty="0"/>
                        <a:t>34</a:t>
                      </a:r>
                    </a:p>
                  </a:txBody>
                  <a:tcPr marL="68580" marR="68580" marT="34290" marB="34290"/>
                </a:tc>
                <a:tc>
                  <a:txBody>
                    <a:bodyPr/>
                    <a:lstStyle/>
                    <a:p>
                      <a:r>
                        <a:rPr lang="en-US" sz="1300" dirty="0"/>
                        <a:t>Jesus</a:t>
                      </a:r>
                    </a:p>
                  </a:txBody>
                  <a:tcPr marL="68580" marR="68580" marT="34290" marB="34290"/>
                </a:tc>
                <a:extLst>
                  <a:ext uri="{0D108BD9-81ED-4DB2-BD59-A6C34878D82A}">
                    <a16:rowId xmlns:a16="http://schemas.microsoft.com/office/drawing/2014/main" val="10014"/>
                  </a:ext>
                </a:extLst>
              </a:tr>
              <a:tr h="480969">
                <a:tc>
                  <a:txBody>
                    <a:bodyPr/>
                    <a:lstStyle/>
                    <a:p>
                      <a:r>
                        <a:rPr lang="en-US" sz="1300" dirty="0"/>
                        <a:t>The Church</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ascension to death of Paul (96 AD approx.)</a:t>
                      </a:r>
                    </a:p>
                  </a:txBody>
                  <a:tcPr marL="68580" marR="68580" marT="34290" marB="34290"/>
                </a:tc>
                <a:tc>
                  <a:txBody>
                    <a:bodyPr/>
                    <a:lstStyle/>
                    <a:p>
                      <a:r>
                        <a:rPr lang="en-US" sz="1300" dirty="0"/>
                        <a:t>Acts 2-Revelation</a:t>
                      </a:r>
                    </a:p>
                  </a:txBody>
                  <a:tcPr marL="68580" marR="68580" marT="34290" marB="34290"/>
                </a:tc>
                <a:tc>
                  <a:txBody>
                    <a:bodyPr/>
                    <a:lstStyle/>
                    <a:p>
                      <a:pPr algn="ctr"/>
                      <a:r>
                        <a:rPr lang="en-US" sz="1300" dirty="0"/>
                        <a:t>70</a:t>
                      </a:r>
                    </a:p>
                  </a:txBody>
                  <a:tcPr marL="68580" marR="68580" marT="34290" marB="34290"/>
                </a:tc>
                <a:tc>
                  <a:txBody>
                    <a:bodyPr/>
                    <a:lstStyle/>
                    <a:p>
                      <a:r>
                        <a:rPr lang="en-US" sz="1300" dirty="0"/>
                        <a:t>Paul</a:t>
                      </a:r>
                    </a:p>
                  </a:txBody>
                  <a:tcPr marL="68580" marR="68580" marT="34290" marB="3429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67134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Line 4"/>
          <p:cNvSpPr>
            <a:spLocks noChangeShapeType="1"/>
          </p:cNvSpPr>
          <p:nvPr/>
        </p:nvSpPr>
        <p:spPr bwMode="auto">
          <a:xfrm>
            <a:off x="685800" y="457200"/>
            <a:ext cx="0" cy="5943600"/>
          </a:xfrm>
          <a:prstGeom prst="line">
            <a:avLst/>
          </a:prstGeom>
          <a:noFill/>
          <a:ln w="9525">
            <a:solidFill>
              <a:schemeClr val="tx1"/>
            </a:solidFill>
            <a:round/>
            <a:headEnd/>
            <a:tailEnd/>
          </a:ln>
          <a:effectLst/>
        </p:spPr>
        <p:txBody>
          <a:bodyPr/>
          <a:lstStyle/>
          <a:p>
            <a:endParaRPr lang="en-US" dirty="0"/>
          </a:p>
        </p:txBody>
      </p:sp>
      <p:sp>
        <p:nvSpPr>
          <p:cNvPr id="7173" name="Line 5"/>
          <p:cNvSpPr>
            <a:spLocks noChangeShapeType="1"/>
          </p:cNvSpPr>
          <p:nvPr/>
        </p:nvSpPr>
        <p:spPr bwMode="auto">
          <a:xfrm flipV="1">
            <a:off x="838200" y="3048000"/>
            <a:ext cx="457200" cy="0"/>
          </a:xfrm>
          <a:prstGeom prst="line">
            <a:avLst/>
          </a:prstGeom>
          <a:noFill/>
          <a:ln w="127000">
            <a:solidFill>
              <a:schemeClr val="tx1"/>
            </a:solidFill>
            <a:round/>
            <a:headEnd/>
            <a:tailEnd/>
          </a:ln>
          <a:effectLst/>
        </p:spPr>
        <p:txBody>
          <a:bodyPr/>
          <a:lstStyle/>
          <a:p>
            <a:endParaRPr lang="en-US" dirty="0"/>
          </a:p>
        </p:txBody>
      </p:sp>
      <p:sp>
        <p:nvSpPr>
          <p:cNvPr id="7175" name="Line 7"/>
          <p:cNvSpPr>
            <a:spLocks noChangeShapeType="1"/>
          </p:cNvSpPr>
          <p:nvPr/>
        </p:nvSpPr>
        <p:spPr bwMode="auto">
          <a:xfrm>
            <a:off x="3429000" y="3048000"/>
            <a:ext cx="533400" cy="0"/>
          </a:xfrm>
          <a:prstGeom prst="line">
            <a:avLst/>
          </a:prstGeom>
          <a:noFill/>
          <a:ln w="127000">
            <a:solidFill>
              <a:schemeClr val="tx1"/>
            </a:solidFill>
            <a:round/>
            <a:headEnd/>
            <a:tailEnd/>
          </a:ln>
          <a:effectLst/>
        </p:spPr>
        <p:txBody>
          <a:bodyPr/>
          <a:lstStyle/>
          <a:p>
            <a:endParaRPr lang="en-US" dirty="0"/>
          </a:p>
        </p:txBody>
      </p:sp>
      <p:sp>
        <p:nvSpPr>
          <p:cNvPr id="7176" name="Text Box 8"/>
          <p:cNvSpPr txBox="1">
            <a:spLocks noChangeArrowheads="1"/>
          </p:cNvSpPr>
          <p:nvPr/>
        </p:nvSpPr>
        <p:spPr bwMode="auto">
          <a:xfrm>
            <a:off x="1447800" y="2286000"/>
            <a:ext cx="1981200" cy="1646238"/>
          </a:xfrm>
          <a:prstGeom prst="rect">
            <a:avLst/>
          </a:prstGeom>
          <a:noFill/>
          <a:ln w="9525">
            <a:noFill/>
            <a:miter lim="800000"/>
            <a:headEnd/>
            <a:tailEnd/>
          </a:ln>
          <a:effectLst/>
        </p:spPr>
        <p:txBody>
          <a:bodyPr>
            <a:spAutoFit/>
          </a:bodyPr>
          <a:lstStyle/>
          <a:p>
            <a:pPr eaLnBrk="1" hangingPunct="1"/>
            <a:r>
              <a:rPr lang="en-US" sz="2400" b="1" dirty="0">
                <a:solidFill>
                  <a:srgbClr val="800000"/>
                </a:solidFill>
                <a:latin typeface="Arial" charset="0"/>
              </a:rPr>
              <a:t>  </a:t>
            </a:r>
            <a:r>
              <a:rPr lang="en-US" sz="2400" b="1" dirty="0">
                <a:solidFill>
                  <a:srgbClr val="92D050"/>
                </a:solidFill>
                <a:latin typeface="Arial" charset="0"/>
              </a:rPr>
              <a:t>UNITED</a:t>
            </a:r>
            <a:br>
              <a:rPr lang="en-US" sz="2400" b="1" dirty="0">
                <a:solidFill>
                  <a:srgbClr val="92D050"/>
                </a:solidFill>
                <a:latin typeface="Arial" charset="0"/>
              </a:rPr>
            </a:br>
            <a:r>
              <a:rPr lang="en-US" sz="2400" b="1" dirty="0">
                <a:solidFill>
                  <a:srgbClr val="92D050"/>
                </a:solidFill>
                <a:latin typeface="Arial" charset="0"/>
              </a:rPr>
              <a:t>KINGDOM</a:t>
            </a:r>
            <a:br>
              <a:rPr lang="en-US" sz="2400" b="1" dirty="0">
                <a:solidFill>
                  <a:srgbClr val="92D050"/>
                </a:solidFill>
                <a:latin typeface="Arial" charset="0"/>
              </a:rPr>
            </a:br>
            <a:r>
              <a:rPr lang="en-US" b="1" i="1" dirty="0">
                <a:solidFill>
                  <a:srgbClr val="92D050"/>
                </a:solidFill>
                <a:latin typeface="Arial" charset="0"/>
              </a:rPr>
              <a:t>(1043-931 BC)</a:t>
            </a:r>
            <a:br>
              <a:rPr lang="en-US" b="1" i="1" dirty="0">
                <a:solidFill>
                  <a:srgbClr val="92D050"/>
                </a:solidFill>
                <a:latin typeface="Arial" charset="0"/>
              </a:rPr>
            </a:br>
            <a:r>
              <a:rPr lang="en-US" b="1" i="1" dirty="0">
                <a:solidFill>
                  <a:srgbClr val="92D050"/>
                </a:solidFill>
                <a:latin typeface="Arial" charset="0"/>
              </a:rPr>
              <a:t>   Kings: Saul, David, Solomon</a:t>
            </a:r>
            <a:endParaRPr lang="en-US" sz="2400" b="1" i="1" dirty="0">
              <a:solidFill>
                <a:srgbClr val="92D050"/>
              </a:solidFill>
              <a:latin typeface="Arial" charset="0"/>
            </a:endParaRPr>
          </a:p>
        </p:txBody>
      </p:sp>
      <p:sp>
        <p:nvSpPr>
          <p:cNvPr id="7178" name="Line 10"/>
          <p:cNvSpPr>
            <a:spLocks noChangeShapeType="1"/>
          </p:cNvSpPr>
          <p:nvPr/>
        </p:nvSpPr>
        <p:spPr bwMode="auto">
          <a:xfrm flipV="1">
            <a:off x="3962400" y="457200"/>
            <a:ext cx="0" cy="2743200"/>
          </a:xfrm>
          <a:prstGeom prst="line">
            <a:avLst/>
          </a:prstGeom>
          <a:noFill/>
          <a:ln w="127000">
            <a:solidFill>
              <a:schemeClr val="tx1"/>
            </a:solidFill>
            <a:round/>
            <a:headEnd/>
            <a:tailEnd/>
          </a:ln>
          <a:effectLst/>
        </p:spPr>
        <p:txBody>
          <a:bodyPr/>
          <a:lstStyle/>
          <a:p>
            <a:endParaRPr lang="en-US" dirty="0"/>
          </a:p>
        </p:txBody>
      </p:sp>
      <p:sp>
        <p:nvSpPr>
          <p:cNvPr id="7179" name="Line 11"/>
          <p:cNvSpPr>
            <a:spLocks noChangeShapeType="1"/>
          </p:cNvSpPr>
          <p:nvPr/>
        </p:nvSpPr>
        <p:spPr bwMode="auto">
          <a:xfrm>
            <a:off x="3962400" y="3048000"/>
            <a:ext cx="0" cy="3276600"/>
          </a:xfrm>
          <a:prstGeom prst="line">
            <a:avLst/>
          </a:prstGeom>
          <a:noFill/>
          <a:ln w="127000">
            <a:solidFill>
              <a:schemeClr val="tx1"/>
            </a:solidFill>
            <a:round/>
            <a:headEnd/>
            <a:tailEnd/>
          </a:ln>
          <a:effectLst/>
        </p:spPr>
        <p:txBody>
          <a:bodyPr/>
          <a:lstStyle/>
          <a:p>
            <a:endParaRPr lang="en-US" dirty="0"/>
          </a:p>
        </p:txBody>
      </p:sp>
      <p:sp>
        <p:nvSpPr>
          <p:cNvPr id="7181" name="Line 13"/>
          <p:cNvSpPr>
            <a:spLocks noChangeShapeType="1"/>
          </p:cNvSpPr>
          <p:nvPr/>
        </p:nvSpPr>
        <p:spPr bwMode="auto">
          <a:xfrm>
            <a:off x="3962400" y="533400"/>
            <a:ext cx="609600" cy="0"/>
          </a:xfrm>
          <a:prstGeom prst="line">
            <a:avLst/>
          </a:prstGeom>
          <a:noFill/>
          <a:ln w="127000">
            <a:solidFill>
              <a:schemeClr val="tx1"/>
            </a:solidFill>
            <a:round/>
            <a:headEnd/>
            <a:tailEnd/>
          </a:ln>
          <a:effectLst/>
        </p:spPr>
        <p:txBody>
          <a:bodyPr/>
          <a:lstStyle/>
          <a:p>
            <a:endParaRPr lang="en-US" dirty="0"/>
          </a:p>
        </p:txBody>
      </p:sp>
      <p:sp>
        <p:nvSpPr>
          <p:cNvPr id="7182" name="Line 14"/>
          <p:cNvSpPr>
            <a:spLocks noChangeShapeType="1"/>
          </p:cNvSpPr>
          <p:nvPr/>
        </p:nvSpPr>
        <p:spPr bwMode="auto">
          <a:xfrm flipV="1">
            <a:off x="3886200" y="6324600"/>
            <a:ext cx="609600" cy="0"/>
          </a:xfrm>
          <a:prstGeom prst="line">
            <a:avLst/>
          </a:prstGeom>
          <a:noFill/>
          <a:ln w="127000">
            <a:solidFill>
              <a:schemeClr val="tx1"/>
            </a:solidFill>
            <a:round/>
            <a:headEnd/>
            <a:tailEnd/>
          </a:ln>
          <a:effectLst/>
        </p:spPr>
        <p:txBody>
          <a:bodyPr/>
          <a:lstStyle/>
          <a:p>
            <a:endParaRPr lang="en-US" dirty="0"/>
          </a:p>
        </p:txBody>
      </p:sp>
      <p:sp>
        <p:nvSpPr>
          <p:cNvPr id="7183" name="Text Box 15"/>
          <p:cNvSpPr txBox="1">
            <a:spLocks noChangeArrowheads="1"/>
          </p:cNvSpPr>
          <p:nvPr/>
        </p:nvSpPr>
        <p:spPr bwMode="auto">
          <a:xfrm>
            <a:off x="4495800" y="5029200"/>
            <a:ext cx="1295400" cy="1739900"/>
          </a:xfrm>
          <a:prstGeom prst="rect">
            <a:avLst/>
          </a:prstGeom>
          <a:noFill/>
          <a:ln w="9525">
            <a:noFill/>
            <a:miter lim="800000"/>
            <a:headEnd/>
            <a:tailEnd/>
          </a:ln>
          <a:effectLst/>
        </p:spPr>
        <p:txBody>
          <a:bodyPr>
            <a:spAutoFit/>
          </a:bodyPr>
          <a:lstStyle/>
          <a:p>
            <a:pPr eaLnBrk="1" hangingPunct="1"/>
            <a:r>
              <a:rPr lang="en-US" sz="2400" b="1" dirty="0">
                <a:solidFill>
                  <a:srgbClr val="FF0000"/>
                </a:solidFill>
                <a:latin typeface="Arial" charset="0"/>
              </a:rPr>
              <a:t>JUDAH</a:t>
            </a:r>
            <a:br>
              <a:rPr lang="en-US" sz="1000" dirty="0">
                <a:solidFill>
                  <a:srgbClr val="FF0000"/>
                </a:solidFill>
                <a:latin typeface="Arial" charset="0"/>
              </a:rPr>
            </a:br>
            <a:r>
              <a:rPr lang="en-US" b="1" i="1" dirty="0">
                <a:solidFill>
                  <a:srgbClr val="FF0000"/>
                </a:solidFill>
                <a:latin typeface="Arial" charset="0"/>
              </a:rPr>
              <a:t>Southern</a:t>
            </a:r>
            <a:r>
              <a:rPr lang="en-US" i="1" dirty="0">
                <a:solidFill>
                  <a:srgbClr val="FF0000"/>
                </a:solidFill>
                <a:latin typeface="Arial" charset="0"/>
              </a:rPr>
              <a:t> Kingdom</a:t>
            </a:r>
            <a:br>
              <a:rPr lang="en-US" i="1" dirty="0">
                <a:solidFill>
                  <a:srgbClr val="FF0000"/>
                </a:solidFill>
                <a:latin typeface="Arial" charset="0"/>
              </a:rPr>
            </a:br>
            <a:r>
              <a:rPr lang="en-US" sz="1600" i="1" dirty="0">
                <a:solidFill>
                  <a:srgbClr val="FF0000"/>
                </a:solidFill>
                <a:latin typeface="Arial" charset="0"/>
              </a:rPr>
              <a:t>2 Tribes </a:t>
            </a:r>
            <a:br>
              <a:rPr lang="en-US" sz="1600" i="1" dirty="0">
                <a:solidFill>
                  <a:srgbClr val="FF0000"/>
                </a:solidFill>
                <a:latin typeface="Arial" charset="0"/>
              </a:rPr>
            </a:br>
            <a:r>
              <a:rPr lang="en-US" sz="1600" i="1" dirty="0">
                <a:solidFill>
                  <a:srgbClr val="FF0000"/>
                </a:solidFill>
                <a:latin typeface="Arial" charset="0"/>
              </a:rPr>
              <a:t>Capital -</a:t>
            </a:r>
            <a:br>
              <a:rPr lang="en-US" sz="1600" i="1" dirty="0">
                <a:solidFill>
                  <a:srgbClr val="FF0000"/>
                </a:solidFill>
                <a:latin typeface="Arial" charset="0"/>
              </a:rPr>
            </a:br>
            <a:r>
              <a:rPr lang="en-US" sz="1600" i="1" dirty="0">
                <a:solidFill>
                  <a:srgbClr val="FF0000"/>
                </a:solidFill>
                <a:latin typeface="Arial" charset="0"/>
              </a:rPr>
              <a:t>Jerusalem</a:t>
            </a:r>
          </a:p>
        </p:txBody>
      </p:sp>
      <p:sp>
        <p:nvSpPr>
          <p:cNvPr id="7184" name="Line 16"/>
          <p:cNvSpPr>
            <a:spLocks noChangeShapeType="1"/>
          </p:cNvSpPr>
          <p:nvPr/>
        </p:nvSpPr>
        <p:spPr bwMode="auto">
          <a:xfrm>
            <a:off x="5410200" y="6324600"/>
            <a:ext cx="381000" cy="0"/>
          </a:xfrm>
          <a:prstGeom prst="line">
            <a:avLst/>
          </a:prstGeom>
          <a:noFill/>
          <a:ln w="127000">
            <a:solidFill>
              <a:schemeClr val="tx1"/>
            </a:solidFill>
            <a:round/>
            <a:headEnd/>
            <a:tailEnd/>
          </a:ln>
          <a:effectLst/>
        </p:spPr>
        <p:txBody>
          <a:bodyPr/>
          <a:lstStyle/>
          <a:p>
            <a:endParaRPr lang="en-US" dirty="0"/>
          </a:p>
        </p:txBody>
      </p:sp>
      <p:sp>
        <p:nvSpPr>
          <p:cNvPr id="7185" name="Line 17"/>
          <p:cNvSpPr>
            <a:spLocks noChangeShapeType="1"/>
          </p:cNvSpPr>
          <p:nvPr/>
        </p:nvSpPr>
        <p:spPr bwMode="auto">
          <a:xfrm>
            <a:off x="5867400" y="533400"/>
            <a:ext cx="533400" cy="0"/>
          </a:xfrm>
          <a:prstGeom prst="line">
            <a:avLst/>
          </a:prstGeom>
          <a:noFill/>
          <a:ln w="127000">
            <a:solidFill>
              <a:schemeClr val="tx1"/>
            </a:solidFill>
            <a:round/>
            <a:headEnd/>
            <a:tailEnd/>
          </a:ln>
          <a:effectLst/>
        </p:spPr>
        <p:txBody>
          <a:bodyPr/>
          <a:lstStyle/>
          <a:p>
            <a:endParaRPr lang="en-US" dirty="0"/>
          </a:p>
        </p:txBody>
      </p:sp>
      <p:sp>
        <p:nvSpPr>
          <p:cNvPr id="7186" name="Text Box 18"/>
          <p:cNvSpPr txBox="1">
            <a:spLocks noChangeArrowheads="1"/>
          </p:cNvSpPr>
          <p:nvPr/>
        </p:nvSpPr>
        <p:spPr bwMode="auto">
          <a:xfrm>
            <a:off x="4648200" y="0"/>
            <a:ext cx="1447800" cy="1739900"/>
          </a:xfrm>
          <a:prstGeom prst="rect">
            <a:avLst/>
          </a:prstGeom>
          <a:noFill/>
          <a:ln w="9525">
            <a:noFill/>
            <a:miter lim="800000"/>
            <a:headEnd/>
            <a:tailEnd/>
          </a:ln>
          <a:effectLst/>
        </p:spPr>
        <p:txBody>
          <a:bodyPr>
            <a:spAutoFit/>
          </a:bodyPr>
          <a:lstStyle/>
          <a:p>
            <a:pPr eaLnBrk="1" hangingPunct="1"/>
            <a:r>
              <a:rPr lang="en-US" sz="2400" b="1" dirty="0">
                <a:solidFill>
                  <a:srgbClr val="00B0F0"/>
                </a:solidFill>
                <a:latin typeface="Arial" charset="0"/>
              </a:rPr>
              <a:t>ISRAEL</a:t>
            </a:r>
            <a:br>
              <a:rPr lang="en-US" sz="2400" b="1" dirty="0">
                <a:solidFill>
                  <a:srgbClr val="00B0F0"/>
                </a:solidFill>
                <a:latin typeface="Arial" charset="0"/>
              </a:rPr>
            </a:br>
            <a:r>
              <a:rPr lang="en-US" b="1" i="1" dirty="0">
                <a:solidFill>
                  <a:srgbClr val="00B0F0"/>
                </a:solidFill>
                <a:latin typeface="Arial" charset="0"/>
              </a:rPr>
              <a:t>Northern </a:t>
            </a:r>
            <a:br>
              <a:rPr lang="en-US" b="1" i="1" dirty="0">
                <a:solidFill>
                  <a:srgbClr val="00B0F0"/>
                </a:solidFill>
                <a:latin typeface="Arial" charset="0"/>
              </a:rPr>
            </a:br>
            <a:r>
              <a:rPr lang="en-US" b="1" i="1" dirty="0">
                <a:solidFill>
                  <a:srgbClr val="00B0F0"/>
                </a:solidFill>
                <a:latin typeface="Arial" charset="0"/>
              </a:rPr>
              <a:t>Kingdom</a:t>
            </a:r>
            <a:br>
              <a:rPr lang="en-US" sz="1000" b="1" i="1" dirty="0">
                <a:solidFill>
                  <a:srgbClr val="00B0F0"/>
                </a:solidFill>
                <a:latin typeface="Arial" charset="0"/>
              </a:rPr>
            </a:br>
            <a:r>
              <a:rPr lang="en-US" sz="1600" b="1" i="1" dirty="0">
                <a:solidFill>
                  <a:srgbClr val="00B0F0"/>
                </a:solidFill>
                <a:latin typeface="Arial" charset="0"/>
              </a:rPr>
              <a:t>10 Tribes</a:t>
            </a:r>
            <a:br>
              <a:rPr lang="en-US" sz="1600" b="1" i="1" dirty="0">
                <a:solidFill>
                  <a:srgbClr val="00B0F0"/>
                </a:solidFill>
                <a:latin typeface="Arial" charset="0"/>
              </a:rPr>
            </a:br>
            <a:r>
              <a:rPr lang="en-US" sz="1600" b="1" i="1" dirty="0">
                <a:solidFill>
                  <a:srgbClr val="00B0F0"/>
                </a:solidFill>
                <a:latin typeface="Arial" charset="0"/>
              </a:rPr>
              <a:t>Capital:-  Samaria</a:t>
            </a:r>
          </a:p>
        </p:txBody>
      </p:sp>
      <p:sp>
        <p:nvSpPr>
          <p:cNvPr id="7187" name="Line 19"/>
          <p:cNvSpPr>
            <a:spLocks noChangeShapeType="1"/>
          </p:cNvSpPr>
          <p:nvPr/>
        </p:nvSpPr>
        <p:spPr bwMode="auto">
          <a:xfrm>
            <a:off x="6400800" y="228600"/>
            <a:ext cx="0" cy="609600"/>
          </a:xfrm>
          <a:prstGeom prst="line">
            <a:avLst/>
          </a:prstGeom>
          <a:noFill/>
          <a:ln w="9525">
            <a:solidFill>
              <a:schemeClr val="tx1"/>
            </a:solidFill>
            <a:round/>
            <a:headEnd/>
            <a:tailEnd/>
          </a:ln>
          <a:effectLst/>
        </p:spPr>
        <p:txBody>
          <a:bodyPr/>
          <a:lstStyle/>
          <a:p>
            <a:endParaRPr lang="en-US" dirty="0"/>
          </a:p>
        </p:txBody>
      </p:sp>
      <p:sp>
        <p:nvSpPr>
          <p:cNvPr id="7188" name="Line 20"/>
          <p:cNvSpPr>
            <a:spLocks noChangeShapeType="1"/>
          </p:cNvSpPr>
          <p:nvPr/>
        </p:nvSpPr>
        <p:spPr bwMode="auto">
          <a:xfrm>
            <a:off x="5791200" y="5943600"/>
            <a:ext cx="0" cy="685800"/>
          </a:xfrm>
          <a:prstGeom prst="line">
            <a:avLst/>
          </a:prstGeom>
          <a:noFill/>
          <a:ln w="9525">
            <a:solidFill>
              <a:schemeClr val="tx1"/>
            </a:solidFill>
            <a:round/>
            <a:headEnd/>
            <a:tailEnd/>
          </a:ln>
          <a:effectLst/>
        </p:spPr>
        <p:txBody>
          <a:bodyPr/>
          <a:lstStyle/>
          <a:p>
            <a:endParaRPr lang="en-US" dirty="0"/>
          </a:p>
        </p:txBody>
      </p:sp>
      <p:sp>
        <p:nvSpPr>
          <p:cNvPr id="7189" name="Text Box 21"/>
          <p:cNvSpPr txBox="1">
            <a:spLocks noChangeArrowheads="1"/>
          </p:cNvSpPr>
          <p:nvPr/>
        </p:nvSpPr>
        <p:spPr bwMode="auto">
          <a:xfrm>
            <a:off x="6477000" y="152400"/>
            <a:ext cx="2286000" cy="1077218"/>
          </a:xfrm>
          <a:prstGeom prst="rect">
            <a:avLst/>
          </a:prstGeom>
          <a:noFill/>
          <a:ln w="9525">
            <a:noFill/>
            <a:miter lim="800000"/>
            <a:headEnd/>
            <a:tailEnd/>
          </a:ln>
          <a:effectLst/>
        </p:spPr>
        <p:txBody>
          <a:bodyPr>
            <a:spAutoFit/>
          </a:bodyPr>
          <a:lstStyle/>
          <a:p>
            <a:pPr eaLnBrk="1" hangingPunct="1"/>
            <a:r>
              <a:rPr lang="en-US" sz="1600" b="1" dirty="0">
                <a:latin typeface="Arial" charset="0"/>
              </a:rPr>
              <a:t>Invasion by Assyria</a:t>
            </a:r>
            <a:br>
              <a:rPr lang="en-US" sz="1600" b="1" dirty="0">
                <a:latin typeface="Arial" charset="0"/>
              </a:rPr>
            </a:br>
            <a:r>
              <a:rPr lang="en-US" sz="1600" b="1" dirty="0">
                <a:latin typeface="Arial" charset="0"/>
              </a:rPr>
              <a:t>      in 722 BC</a:t>
            </a:r>
            <a:br>
              <a:rPr lang="en-US" sz="1600" b="1" dirty="0">
                <a:latin typeface="Arial" charset="0"/>
              </a:rPr>
            </a:br>
            <a:r>
              <a:rPr lang="en-US" sz="1600" b="1" dirty="0">
                <a:latin typeface="Arial" charset="0"/>
              </a:rPr>
              <a:t>  End of Kingdom </a:t>
            </a:r>
          </a:p>
          <a:p>
            <a:pPr eaLnBrk="1" hangingPunct="1"/>
            <a:r>
              <a:rPr lang="en-US" sz="1600" b="1" dirty="0">
                <a:latin typeface="Arial" charset="0"/>
              </a:rPr>
              <a:t>      (2 Kings 17)</a:t>
            </a:r>
          </a:p>
        </p:txBody>
      </p:sp>
      <p:sp>
        <p:nvSpPr>
          <p:cNvPr id="7190" name="Text Box 22"/>
          <p:cNvSpPr txBox="1">
            <a:spLocks noChangeArrowheads="1"/>
          </p:cNvSpPr>
          <p:nvPr/>
        </p:nvSpPr>
        <p:spPr bwMode="auto">
          <a:xfrm>
            <a:off x="5791200" y="5788025"/>
            <a:ext cx="1447800" cy="1069975"/>
          </a:xfrm>
          <a:prstGeom prst="rect">
            <a:avLst/>
          </a:prstGeom>
          <a:noFill/>
          <a:ln w="9525">
            <a:noFill/>
            <a:miter lim="800000"/>
            <a:headEnd/>
            <a:tailEnd/>
          </a:ln>
          <a:effectLst/>
        </p:spPr>
        <p:txBody>
          <a:bodyPr>
            <a:spAutoFit/>
          </a:bodyPr>
          <a:lstStyle/>
          <a:p>
            <a:pPr eaLnBrk="1" hangingPunct="1"/>
            <a:r>
              <a:rPr lang="en-US" sz="1600" b="1" dirty="0">
                <a:latin typeface="Arial" charset="0"/>
              </a:rPr>
              <a:t>Invasion by</a:t>
            </a:r>
            <a:br>
              <a:rPr lang="en-US" sz="1600" b="1" dirty="0">
                <a:latin typeface="Arial" charset="0"/>
              </a:rPr>
            </a:br>
            <a:r>
              <a:rPr lang="en-US" sz="1600" b="1" dirty="0">
                <a:latin typeface="Arial" charset="0"/>
              </a:rPr>
              <a:t>Babylon in </a:t>
            </a:r>
            <a:br>
              <a:rPr lang="en-US" sz="1600" b="1" dirty="0">
                <a:latin typeface="Arial" charset="0"/>
              </a:rPr>
            </a:br>
            <a:r>
              <a:rPr lang="en-US" sz="1600" b="1" dirty="0">
                <a:latin typeface="Arial" charset="0"/>
              </a:rPr>
              <a:t>606 BC – a 70 yr. period</a:t>
            </a:r>
          </a:p>
        </p:txBody>
      </p:sp>
      <p:sp>
        <p:nvSpPr>
          <p:cNvPr id="7191" name="Line 23"/>
          <p:cNvSpPr>
            <a:spLocks noChangeShapeType="1"/>
          </p:cNvSpPr>
          <p:nvPr/>
        </p:nvSpPr>
        <p:spPr bwMode="auto">
          <a:xfrm>
            <a:off x="7086600" y="3886200"/>
            <a:ext cx="0" cy="2667000"/>
          </a:xfrm>
          <a:prstGeom prst="line">
            <a:avLst/>
          </a:prstGeom>
          <a:noFill/>
          <a:ln w="38100">
            <a:solidFill>
              <a:schemeClr val="folHlink"/>
            </a:solidFill>
            <a:round/>
            <a:headEnd/>
            <a:tailEnd/>
          </a:ln>
          <a:effectLst/>
        </p:spPr>
        <p:txBody>
          <a:bodyPr/>
          <a:lstStyle/>
          <a:p>
            <a:endParaRPr lang="en-US" dirty="0"/>
          </a:p>
        </p:txBody>
      </p:sp>
      <p:sp>
        <p:nvSpPr>
          <p:cNvPr id="7192" name="Line 24"/>
          <p:cNvSpPr>
            <a:spLocks noChangeShapeType="1"/>
          </p:cNvSpPr>
          <p:nvPr/>
        </p:nvSpPr>
        <p:spPr bwMode="auto">
          <a:xfrm>
            <a:off x="7086600" y="5181600"/>
            <a:ext cx="76200" cy="0"/>
          </a:xfrm>
          <a:prstGeom prst="line">
            <a:avLst/>
          </a:prstGeom>
          <a:noFill/>
          <a:ln w="28575">
            <a:solidFill>
              <a:schemeClr val="folHlink"/>
            </a:solidFill>
            <a:round/>
            <a:headEnd/>
            <a:tailEnd/>
          </a:ln>
          <a:effectLst/>
        </p:spPr>
        <p:txBody>
          <a:bodyPr/>
          <a:lstStyle/>
          <a:p>
            <a:endParaRPr lang="en-US" dirty="0"/>
          </a:p>
        </p:txBody>
      </p:sp>
      <p:sp>
        <p:nvSpPr>
          <p:cNvPr id="7193" name="Line 25"/>
          <p:cNvSpPr>
            <a:spLocks noChangeShapeType="1"/>
          </p:cNvSpPr>
          <p:nvPr/>
        </p:nvSpPr>
        <p:spPr bwMode="auto">
          <a:xfrm>
            <a:off x="7086600" y="3886200"/>
            <a:ext cx="76200" cy="0"/>
          </a:xfrm>
          <a:prstGeom prst="line">
            <a:avLst/>
          </a:prstGeom>
          <a:noFill/>
          <a:ln w="28575">
            <a:solidFill>
              <a:schemeClr val="folHlink"/>
            </a:solidFill>
            <a:round/>
            <a:headEnd/>
            <a:tailEnd/>
          </a:ln>
          <a:effectLst/>
        </p:spPr>
        <p:txBody>
          <a:bodyPr/>
          <a:lstStyle/>
          <a:p>
            <a:endParaRPr lang="en-US" dirty="0"/>
          </a:p>
        </p:txBody>
      </p:sp>
      <p:sp>
        <p:nvSpPr>
          <p:cNvPr id="7194" name="Line 26"/>
          <p:cNvSpPr>
            <a:spLocks noChangeShapeType="1"/>
          </p:cNvSpPr>
          <p:nvPr/>
        </p:nvSpPr>
        <p:spPr bwMode="auto">
          <a:xfrm>
            <a:off x="7086600" y="6553200"/>
            <a:ext cx="152400" cy="0"/>
          </a:xfrm>
          <a:prstGeom prst="line">
            <a:avLst/>
          </a:prstGeom>
          <a:noFill/>
          <a:ln w="28575">
            <a:solidFill>
              <a:schemeClr val="folHlink"/>
            </a:solidFill>
            <a:round/>
            <a:headEnd/>
            <a:tailEnd/>
          </a:ln>
          <a:effectLst/>
        </p:spPr>
        <p:txBody>
          <a:bodyPr/>
          <a:lstStyle/>
          <a:p>
            <a:endParaRPr lang="en-US" dirty="0"/>
          </a:p>
        </p:txBody>
      </p:sp>
      <p:sp>
        <p:nvSpPr>
          <p:cNvPr id="7195" name="Text Box 27"/>
          <p:cNvSpPr txBox="1">
            <a:spLocks noChangeArrowheads="1"/>
          </p:cNvSpPr>
          <p:nvPr/>
        </p:nvSpPr>
        <p:spPr bwMode="auto">
          <a:xfrm>
            <a:off x="7146925" y="2906713"/>
            <a:ext cx="1997075" cy="641350"/>
          </a:xfrm>
          <a:prstGeom prst="rect">
            <a:avLst/>
          </a:prstGeom>
          <a:noFill/>
          <a:ln w="9525">
            <a:noFill/>
            <a:miter lim="800000"/>
            <a:headEnd/>
            <a:tailEnd/>
          </a:ln>
          <a:effectLst/>
        </p:spPr>
        <p:txBody>
          <a:bodyPr>
            <a:spAutoFit/>
          </a:bodyPr>
          <a:lstStyle/>
          <a:p>
            <a:pPr eaLnBrk="1" hangingPunct="1"/>
            <a:r>
              <a:rPr lang="en-US" b="1" dirty="0">
                <a:solidFill>
                  <a:srgbClr val="92D050"/>
                </a:solidFill>
                <a:latin typeface="Verdana" pitchFamily="34" charset="0"/>
              </a:rPr>
              <a:t>Exiles Return </a:t>
            </a:r>
            <a:br>
              <a:rPr lang="en-US" b="1" dirty="0">
                <a:solidFill>
                  <a:srgbClr val="92D050"/>
                </a:solidFill>
                <a:latin typeface="Verdana" pitchFamily="34" charset="0"/>
              </a:rPr>
            </a:br>
            <a:r>
              <a:rPr lang="en-US" b="1" dirty="0">
                <a:solidFill>
                  <a:srgbClr val="92D050"/>
                </a:solidFill>
                <a:latin typeface="Verdana" pitchFamily="34" charset="0"/>
              </a:rPr>
              <a:t>to Jerusalem</a:t>
            </a:r>
          </a:p>
        </p:txBody>
      </p:sp>
      <p:sp>
        <p:nvSpPr>
          <p:cNvPr id="7196" name="Text Box 28"/>
          <p:cNvSpPr txBox="1">
            <a:spLocks noChangeArrowheads="1"/>
          </p:cNvSpPr>
          <p:nvPr/>
        </p:nvSpPr>
        <p:spPr bwMode="auto">
          <a:xfrm>
            <a:off x="7239000" y="3657600"/>
            <a:ext cx="1905000" cy="835025"/>
          </a:xfrm>
          <a:prstGeom prst="rect">
            <a:avLst/>
          </a:prstGeom>
          <a:noFill/>
          <a:ln w="9525">
            <a:solidFill>
              <a:srgbClr val="669900"/>
            </a:solidFill>
            <a:miter lim="800000"/>
            <a:headEnd/>
            <a:tailEnd/>
          </a:ln>
          <a:effectLst/>
        </p:spPr>
        <p:txBody>
          <a:bodyPr>
            <a:spAutoFit/>
          </a:bodyPr>
          <a:lstStyle/>
          <a:p>
            <a:pPr eaLnBrk="1" hangingPunct="1"/>
            <a:r>
              <a:rPr lang="en-US" sz="1600" b="1" dirty="0">
                <a:solidFill>
                  <a:srgbClr val="7030A0"/>
                </a:solidFill>
                <a:latin typeface="Arial" charset="0"/>
              </a:rPr>
              <a:t>Under Zerubbabel  in  536 BC (Ez. 1-6)</a:t>
            </a:r>
          </a:p>
        </p:txBody>
      </p:sp>
      <p:sp>
        <p:nvSpPr>
          <p:cNvPr id="7197" name="Text Box 29"/>
          <p:cNvSpPr txBox="1">
            <a:spLocks noChangeArrowheads="1"/>
          </p:cNvSpPr>
          <p:nvPr/>
        </p:nvSpPr>
        <p:spPr bwMode="auto">
          <a:xfrm>
            <a:off x="7315200" y="4724400"/>
            <a:ext cx="1600200" cy="835025"/>
          </a:xfrm>
          <a:prstGeom prst="rect">
            <a:avLst/>
          </a:prstGeom>
          <a:noFill/>
          <a:ln w="9525">
            <a:solidFill>
              <a:srgbClr val="669900"/>
            </a:solidFill>
            <a:miter lim="800000"/>
            <a:headEnd/>
            <a:tailEnd/>
          </a:ln>
          <a:effectLst/>
        </p:spPr>
        <p:txBody>
          <a:bodyPr>
            <a:spAutoFit/>
          </a:bodyPr>
          <a:lstStyle/>
          <a:p>
            <a:pPr eaLnBrk="1" hangingPunct="1"/>
            <a:r>
              <a:rPr lang="en-US" sz="1600" b="1" dirty="0">
                <a:solidFill>
                  <a:srgbClr val="7030A0"/>
                </a:solidFill>
                <a:latin typeface="Arial" charset="0"/>
              </a:rPr>
              <a:t>Under Ezra </a:t>
            </a:r>
            <a:br>
              <a:rPr lang="en-US" sz="1600" b="1" dirty="0">
                <a:solidFill>
                  <a:srgbClr val="7030A0"/>
                </a:solidFill>
                <a:latin typeface="Arial" charset="0"/>
              </a:rPr>
            </a:br>
            <a:r>
              <a:rPr lang="en-US" sz="1600" b="1" dirty="0">
                <a:solidFill>
                  <a:srgbClr val="7030A0"/>
                </a:solidFill>
                <a:latin typeface="Arial" charset="0"/>
              </a:rPr>
              <a:t>in 457 BC</a:t>
            </a:r>
            <a:br>
              <a:rPr lang="en-US" sz="1600" b="1" dirty="0">
                <a:solidFill>
                  <a:srgbClr val="7030A0"/>
                </a:solidFill>
                <a:latin typeface="Arial" charset="0"/>
              </a:rPr>
            </a:br>
            <a:r>
              <a:rPr lang="en-US" sz="1600" b="1" dirty="0">
                <a:solidFill>
                  <a:srgbClr val="7030A0"/>
                </a:solidFill>
                <a:latin typeface="Arial" charset="0"/>
              </a:rPr>
              <a:t>(Ez. 7-10)</a:t>
            </a:r>
          </a:p>
        </p:txBody>
      </p:sp>
      <p:sp>
        <p:nvSpPr>
          <p:cNvPr id="7198" name="Text Box 30"/>
          <p:cNvSpPr txBox="1">
            <a:spLocks noChangeArrowheads="1"/>
          </p:cNvSpPr>
          <p:nvPr/>
        </p:nvSpPr>
        <p:spPr bwMode="auto">
          <a:xfrm>
            <a:off x="7239000" y="5867400"/>
            <a:ext cx="1905000" cy="835025"/>
          </a:xfrm>
          <a:prstGeom prst="rect">
            <a:avLst/>
          </a:prstGeom>
          <a:noFill/>
          <a:ln w="9525">
            <a:solidFill>
              <a:schemeClr val="folHlink"/>
            </a:solidFill>
            <a:miter lim="800000"/>
            <a:headEnd/>
            <a:tailEnd/>
          </a:ln>
          <a:effectLst/>
        </p:spPr>
        <p:txBody>
          <a:bodyPr>
            <a:spAutoFit/>
          </a:bodyPr>
          <a:lstStyle/>
          <a:p>
            <a:pPr eaLnBrk="1" hangingPunct="1"/>
            <a:r>
              <a:rPr lang="en-US" sz="1600" b="1" dirty="0">
                <a:solidFill>
                  <a:srgbClr val="7030A0"/>
                </a:solidFill>
                <a:latin typeface="Arial" charset="0"/>
              </a:rPr>
              <a:t>Under Nehemiah</a:t>
            </a:r>
            <a:br>
              <a:rPr lang="en-US" sz="1600" b="1" dirty="0">
                <a:solidFill>
                  <a:srgbClr val="7030A0"/>
                </a:solidFill>
                <a:latin typeface="Arial" charset="0"/>
              </a:rPr>
            </a:br>
            <a:r>
              <a:rPr lang="en-US" sz="1600" b="1" dirty="0">
                <a:solidFill>
                  <a:srgbClr val="7030A0"/>
                </a:solidFill>
                <a:latin typeface="Arial" charset="0"/>
              </a:rPr>
              <a:t>in 444 BC</a:t>
            </a:r>
            <a:br>
              <a:rPr lang="en-US" sz="1600" b="1" dirty="0">
                <a:solidFill>
                  <a:srgbClr val="7030A0"/>
                </a:solidFill>
                <a:latin typeface="Arial" charset="0"/>
              </a:rPr>
            </a:br>
            <a:r>
              <a:rPr lang="en-US" sz="1600" b="1" dirty="0">
                <a:solidFill>
                  <a:srgbClr val="7030A0"/>
                </a:solidFill>
                <a:latin typeface="Arial" charset="0"/>
              </a:rPr>
              <a:t>(Neh. 1-2)</a:t>
            </a:r>
          </a:p>
        </p:txBody>
      </p:sp>
      <p:sp>
        <p:nvSpPr>
          <p:cNvPr id="7199" name="Text Box 31"/>
          <p:cNvSpPr txBox="1">
            <a:spLocks noChangeArrowheads="1"/>
          </p:cNvSpPr>
          <p:nvPr/>
        </p:nvSpPr>
        <p:spPr bwMode="auto">
          <a:xfrm>
            <a:off x="4556125" y="2703513"/>
            <a:ext cx="2063750" cy="641350"/>
          </a:xfrm>
          <a:prstGeom prst="rect">
            <a:avLst/>
          </a:prstGeom>
          <a:noFill/>
          <a:ln w="9525">
            <a:noFill/>
            <a:miter lim="800000"/>
            <a:headEnd/>
            <a:tailEnd/>
          </a:ln>
          <a:effectLst/>
        </p:spPr>
        <p:txBody>
          <a:bodyPr wrap="none">
            <a:spAutoFit/>
          </a:bodyPr>
          <a:lstStyle/>
          <a:p>
            <a:pPr eaLnBrk="1" hangingPunct="1"/>
            <a:r>
              <a:rPr lang="en-US" b="1" dirty="0">
                <a:solidFill>
                  <a:srgbClr val="92D050"/>
                </a:solidFill>
                <a:latin typeface="Arial" charset="0"/>
              </a:rPr>
              <a:t>Kingdom Divided</a:t>
            </a:r>
            <a:br>
              <a:rPr lang="en-US" b="1" dirty="0">
                <a:solidFill>
                  <a:srgbClr val="92D050"/>
                </a:solidFill>
                <a:latin typeface="Arial" charset="0"/>
              </a:rPr>
            </a:br>
            <a:r>
              <a:rPr lang="en-US" b="1" dirty="0">
                <a:solidFill>
                  <a:srgbClr val="92D050"/>
                </a:solidFill>
                <a:latin typeface="Arial" charset="0"/>
              </a:rPr>
              <a:t>in 931 BC</a:t>
            </a:r>
          </a:p>
        </p:txBody>
      </p:sp>
    </p:spTree>
    <p:extLst>
      <p:ext uri="{BB962C8B-B14F-4D97-AF65-F5344CB8AC3E}">
        <p14:creationId xmlns:p14="http://schemas.microsoft.com/office/powerpoint/2010/main" val="605122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8308716" cy="624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1293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3600" dirty="0"/>
              <a:t>Kings Before Division of Kingdom</a:t>
            </a:r>
            <a:br>
              <a:rPr lang="en-US" sz="3600" dirty="0"/>
            </a:br>
            <a:endParaRPr lang="en-US" sz="3600" dirty="0"/>
          </a:p>
        </p:txBody>
      </p:sp>
      <p:sp>
        <p:nvSpPr>
          <p:cNvPr id="3" name="Content Placeholder 2"/>
          <p:cNvSpPr>
            <a:spLocks noGrp="1"/>
          </p:cNvSpPr>
          <p:nvPr>
            <p:ph idx="1"/>
          </p:nvPr>
        </p:nvSpPr>
        <p:spPr>
          <a:xfrm>
            <a:off x="228600" y="1676401"/>
            <a:ext cx="8458200" cy="4724400"/>
          </a:xfrm>
        </p:spPr>
        <p:txBody>
          <a:bodyPr>
            <a:normAutofit fontScale="92500" lnSpcReduction="10000"/>
          </a:bodyPr>
          <a:lstStyle/>
          <a:p>
            <a:pPr marL="633222" indent="-514350">
              <a:buFont typeface="+mj-lt"/>
              <a:buAutoNum type="arabicPeriod"/>
            </a:pPr>
            <a:r>
              <a:rPr lang="en-US" sz="3000" b="1" dirty="0"/>
              <a:t>Saul:</a:t>
            </a:r>
            <a:r>
              <a:rPr lang="en-US" sz="3000" dirty="0"/>
              <a:t> First King of Israel; son of Kish; father of </a:t>
            </a:r>
            <a:r>
              <a:rPr lang="en-US" sz="3000" dirty="0" err="1"/>
              <a:t>Ish-Bosheth</a:t>
            </a:r>
            <a:r>
              <a:rPr lang="en-US" sz="3000" dirty="0"/>
              <a:t>, Jonathan and Michal.</a:t>
            </a:r>
          </a:p>
          <a:p>
            <a:pPr marL="633222" indent="-514350">
              <a:buFont typeface="+mj-lt"/>
              <a:buAutoNum type="arabicPeriod"/>
            </a:pPr>
            <a:r>
              <a:rPr lang="en-US" sz="3000" b="1" dirty="0" err="1"/>
              <a:t>Ish-Bosheth</a:t>
            </a:r>
            <a:r>
              <a:rPr lang="en-US" sz="3000" b="1" dirty="0"/>
              <a:t> (or </a:t>
            </a:r>
            <a:r>
              <a:rPr lang="en-US" sz="3000" b="1" dirty="0" err="1"/>
              <a:t>Eshbaal</a:t>
            </a:r>
            <a:r>
              <a:rPr lang="en-US" sz="3000" b="1" dirty="0"/>
              <a:t>):</a:t>
            </a:r>
            <a:r>
              <a:rPr lang="en-US" sz="3000" dirty="0"/>
              <a:t> King of Israel; son of Saul.</a:t>
            </a:r>
          </a:p>
          <a:p>
            <a:pPr marL="633222" indent="-514350">
              <a:buFont typeface="+mj-lt"/>
              <a:buAutoNum type="arabicPeriod"/>
            </a:pPr>
            <a:r>
              <a:rPr lang="en-US" sz="3000" b="1" dirty="0"/>
              <a:t>David: </a:t>
            </a:r>
            <a:r>
              <a:rPr lang="en-US" sz="3000" dirty="0"/>
              <a:t>King of Judah; later of Israel; son of Jesse; husband of Abigail, </a:t>
            </a:r>
            <a:r>
              <a:rPr lang="en-US" sz="3000" dirty="0" err="1"/>
              <a:t>Ahinoam</a:t>
            </a:r>
            <a:r>
              <a:rPr lang="en-US" sz="3000" dirty="0"/>
              <a:t>, Bathsheba, Michal, etc.; father of Absalom, </a:t>
            </a:r>
            <a:r>
              <a:rPr lang="en-US" sz="3000" dirty="0" err="1"/>
              <a:t>Adonijah</a:t>
            </a:r>
            <a:r>
              <a:rPr lang="en-US" sz="3000" dirty="0"/>
              <a:t>, Amnon, Solomon, Tamar, etc.</a:t>
            </a:r>
          </a:p>
          <a:p>
            <a:pPr marL="633222" indent="-514350">
              <a:buFont typeface="+mj-lt"/>
              <a:buAutoNum type="arabicPeriod"/>
            </a:pPr>
            <a:r>
              <a:rPr lang="en-US" sz="3000" b="1" dirty="0"/>
              <a:t>Solomon:</a:t>
            </a:r>
            <a:r>
              <a:rPr lang="en-US" sz="3000" dirty="0"/>
              <a:t> King of Israel and Judah; son of David; father of Rehoboam.</a:t>
            </a:r>
          </a:p>
          <a:p>
            <a:pPr marL="633222" indent="-514350">
              <a:buFont typeface="+mj-lt"/>
              <a:buAutoNum type="arabicPeriod"/>
            </a:pPr>
            <a:r>
              <a:rPr lang="en-US" sz="3000" b="1" dirty="0"/>
              <a:t>Rehoboam:</a:t>
            </a:r>
            <a:r>
              <a:rPr lang="en-US" sz="3000" dirty="0"/>
              <a:t> Son of Solomon; during his reign the kingdom was divided into Judah and Israel</a:t>
            </a:r>
          </a:p>
          <a:p>
            <a:endParaRPr lang="en-US" dirty="0"/>
          </a:p>
        </p:txBody>
      </p:sp>
    </p:spTree>
    <p:extLst>
      <p:ext uri="{BB962C8B-B14F-4D97-AF65-F5344CB8AC3E}">
        <p14:creationId xmlns:p14="http://schemas.microsoft.com/office/powerpoint/2010/main" val="143884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3600" dirty="0"/>
              <a:t>Kings of Judah (Southern Kingdom)</a:t>
            </a:r>
            <a:br>
              <a:rPr lang="en-US" sz="3600" dirty="0"/>
            </a:br>
            <a:endParaRPr lang="en-US" sz="3600" dirty="0"/>
          </a:p>
        </p:txBody>
      </p:sp>
      <p:sp>
        <p:nvSpPr>
          <p:cNvPr id="3" name="Content Placeholder 2"/>
          <p:cNvSpPr>
            <a:spLocks noGrp="1"/>
          </p:cNvSpPr>
          <p:nvPr>
            <p:ph idx="1"/>
          </p:nvPr>
        </p:nvSpPr>
        <p:spPr>
          <a:xfrm>
            <a:off x="0" y="1408176"/>
            <a:ext cx="8991600" cy="5449823"/>
          </a:xfrm>
        </p:spPr>
        <p:txBody>
          <a:bodyPr>
            <a:noAutofit/>
          </a:bodyPr>
          <a:lstStyle/>
          <a:p>
            <a:pPr marL="633222" indent="-514350">
              <a:buFont typeface="+mj-lt"/>
              <a:buAutoNum type="arabicPeriod"/>
            </a:pPr>
            <a:r>
              <a:rPr lang="en-US" sz="1600" b="1" dirty="0"/>
              <a:t>Rehoboam:</a:t>
            </a:r>
            <a:r>
              <a:rPr lang="en-US" sz="1600" dirty="0"/>
              <a:t> First King.</a:t>
            </a:r>
          </a:p>
          <a:p>
            <a:pPr marL="633222" indent="-514350">
              <a:buFont typeface="+mj-lt"/>
              <a:buAutoNum type="arabicPeriod"/>
            </a:pPr>
            <a:r>
              <a:rPr lang="en-US" sz="1600" b="1" dirty="0"/>
              <a:t>Abijah (or Abijam or </a:t>
            </a:r>
            <a:r>
              <a:rPr lang="en-US" sz="1600" b="1" dirty="0" err="1"/>
              <a:t>Abia</a:t>
            </a:r>
            <a:r>
              <a:rPr lang="en-US" sz="1600" b="1" dirty="0"/>
              <a:t>):</a:t>
            </a:r>
            <a:r>
              <a:rPr lang="en-US" sz="1600" dirty="0"/>
              <a:t> Son of Rehoboam.</a:t>
            </a:r>
          </a:p>
          <a:p>
            <a:pPr marL="633222" indent="-514350">
              <a:buFont typeface="+mj-lt"/>
              <a:buAutoNum type="arabicPeriod"/>
            </a:pPr>
            <a:r>
              <a:rPr lang="en-US" sz="1600" b="1" dirty="0"/>
              <a:t>Asa:</a:t>
            </a:r>
            <a:r>
              <a:rPr lang="en-US" sz="1600" dirty="0"/>
              <a:t> Probably son of Abijah.</a:t>
            </a:r>
          </a:p>
          <a:p>
            <a:pPr marL="633222" indent="-514350">
              <a:buFont typeface="+mj-lt"/>
              <a:buAutoNum type="arabicPeriod"/>
            </a:pPr>
            <a:r>
              <a:rPr lang="en-US" sz="1600" b="1" dirty="0"/>
              <a:t>Jehoshaphat:</a:t>
            </a:r>
            <a:r>
              <a:rPr lang="en-US" sz="1600" dirty="0"/>
              <a:t> Son of Asa.</a:t>
            </a:r>
          </a:p>
          <a:p>
            <a:pPr marL="633222" indent="-514350">
              <a:buFont typeface="+mj-lt"/>
              <a:buAutoNum type="arabicPeriod"/>
            </a:pPr>
            <a:r>
              <a:rPr lang="en-US" sz="1600" b="1" dirty="0"/>
              <a:t>Jehoram (or Joram):</a:t>
            </a:r>
            <a:r>
              <a:rPr lang="en-US" sz="1600" dirty="0"/>
              <a:t> Son of Jehoshaphat; husband of Athaliah.</a:t>
            </a:r>
          </a:p>
          <a:p>
            <a:pPr marL="633222" indent="-514350">
              <a:buFont typeface="+mj-lt"/>
              <a:buAutoNum type="arabicPeriod"/>
            </a:pPr>
            <a:r>
              <a:rPr lang="en-US" sz="1600" b="1" dirty="0"/>
              <a:t>Ahaziah:</a:t>
            </a:r>
            <a:r>
              <a:rPr lang="en-US" sz="1600" dirty="0"/>
              <a:t> Son of Jehoram and Athaliah.</a:t>
            </a:r>
          </a:p>
          <a:p>
            <a:pPr marL="633222" indent="-514350">
              <a:buFont typeface="+mj-lt"/>
              <a:buAutoNum type="arabicPeriod"/>
            </a:pPr>
            <a:r>
              <a:rPr lang="en-US" sz="1600" b="1" dirty="0"/>
              <a:t>Athaliah:</a:t>
            </a:r>
            <a:r>
              <a:rPr lang="en-US" sz="1600" dirty="0"/>
              <a:t> Daughter of King Ahab of Israel and Jezebel; wife of Jehoram; only queen to occupy the throne of Judah.</a:t>
            </a:r>
          </a:p>
          <a:p>
            <a:pPr marL="633222" indent="-514350">
              <a:buFont typeface="+mj-lt"/>
              <a:buAutoNum type="arabicPeriod"/>
            </a:pPr>
            <a:r>
              <a:rPr lang="en-US" sz="1600" b="1" dirty="0"/>
              <a:t>Joash (or </a:t>
            </a:r>
            <a:r>
              <a:rPr lang="en-US" sz="1600" b="1" dirty="0" err="1"/>
              <a:t>Jehoash</a:t>
            </a:r>
            <a:r>
              <a:rPr lang="en-US" sz="1600" b="1" dirty="0"/>
              <a:t>):</a:t>
            </a:r>
            <a:r>
              <a:rPr lang="en-US" sz="1600" dirty="0"/>
              <a:t> Son of Ahaziah.</a:t>
            </a:r>
          </a:p>
          <a:p>
            <a:pPr marL="633222" indent="-514350">
              <a:buFont typeface="+mj-lt"/>
              <a:buAutoNum type="arabicPeriod"/>
            </a:pPr>
            <a:r>
              <a:rPr lang="en-US" sz="1600" b="1" dirty="0"/>
              <a:t>Amaziah:</a:t>
            </a:r>
            <a:r>
              <a:rPr lang="en-US" sz="1600" dirty="0"/>
              <a:t> Son of Joash.</a:t>
            </a:r>
          </a:p>
          <a:p>
            <a:pPr marL="633222" indent="-514350">
              <a:buFont typeface="+mj-lt"/>
              <a:buAutoNum type="arabicPeriod"/>
            </a:pPr>
            <a:r>
              <a:rPr lang="en-US" sz="1600" b="1" dirty="0"/>
              <a:t>Uzziah (or Azariah):</a:t>
            </a:r>
            <a:r>
              <a:rPr lang="en-US" sz="1600" dirty="0"/>
              <a:t> Son of Amaziah.</a:t>
            </a:r>
          </a:p>
          <a:p>
            <a:pPr marL="633222" indent="-514350">
              <a:buFont typeface="+mj-lt"/>
              <a:buAutoNum type="arabicPeriod"/>
            </a:pPr>
            <a:r>
              <a:rPr lang="en-US" sz="1600" b="1" dirty="0"/>
              <a:t>Jotham:</a:t>
            </a:r>
            <a:r>
              <a:rPr lang="en-US" sz="1600" dirty="0"/>
              <a:t>  son of Uzziah.</a:t>
            </a:r>
          </a:p>
          <a:p>
            <a:pPr marL="633222" indent="-514350">
              <a:buFont typeface="+mj-lt"/>
              <a:buAutoNum type="arabicPeriod"/>
            </a:pPr>
            <a:r>
              <a:rPr lang="en-US" sz="1600" b="1" dirty="0"/>
              <a:t>Ahaz:</a:t>
            </a:r>
            <a:r>
              <a:rPr lang="en-US" sz="1600" dirty="0"/>
              <a:t> Son of Jotham.</a:t>
            </a:r>
          </a:p>
          <a:p>
            <a:pPr marL="633222" indent="-514350">
              <a:buFont typeface="+mj-lt"/>
              <a:buAutoNum type="arabicPeriod"/>
            </a:pPr>
            <a:r>
              <a:rPr lang="en-US" sz="1600" b="1" dirty="0"/>
              <a:t>Hezekiah:</a:t>
            </a:r>
            <a:r>
              <a:rPr lang="en-US" sz="1600" dirty="0"/>
              <a:t> Son of Ahaz; husband of </a:t>
            </a:r>
            <a:r>
              <a:rPr lang="en-US" sz="1600" dirty="0" err="1"/>
              <a:t>Hephzi</a:t>
            </a:r>
            <a:r>
              <a:rPr lang="en-US" sz="1600" dirty="0"/>
              <a:t>-Bah.</a:t>
            </a:r>
          </a:p>
          <a:p>
            <a:pPr marL="633222" indent="-514350">
              <a:buFont typeface="+mj-lt"/>
              <a:buAutoNum type="arabicPeriod"/>
            </a:pPr>
            <a:r>
              <a:rPr lang="en-US" sz="1600" b="1" dirty="0"/>
              <a:t>Manasseh:</a:t>
            </a:r>
            <a:r>
              <a:rPr lang="en-US" sz="1600" dirty="0"/>
              <a:t> Son of Hezekiah and </a:t>
            </a:r>
            <a:r>
              <a:rPr lang="en-US" sz="1600" dirty="0" err="1"/>
              <a:t>Hephzi</a:t>
            </a:r>
            <a:r>
              <a:rPr lang="en-US" sz="1600" dirty="0"/>
              <a:t>-Bah.</a:t>
            </a:r>
          </a:p>
          <a:p>
            <a:pPr marL="633222" indent="-514350">
              <a:buFont typeface="+mj-lt"/>
              <a:buAutoNum type="arabicPeriod"/>
            </a:pPr>
            <a:r>
              <a:rPr lang="en-US" sz="1600" b="1" dirty="0"/>
              <a:t>Amon:</a:t>
            </a:r>
            <a:r>
              <a:rPr lang="en-US" sz="1600" dirty="0"/>
              <a:t> Son of Manasseh.</a:t>
            </a:r>
          </a:p>
          <a:p>
            <a:pPr marL="633222" indent="-514350">
              <a:buFont typeface="+mj-lt"/>
              <a:buAutoNum type="arabicPeriod"/>
            </a:pPr>
            <a:r>
              <a:rPr lang="en-US" sz="1600" b="1" dirty="0"/>
              <a:t>Josiah (or </a:t>
            </a:r>
            <a:r>
              <a:rPr lang="en-US" sz="1600" b="1" dirty="0" err="1"/>
              <a:t>Josias</a:t>
            </a:r>
            <a:r>
              <a:rPr lang="en-US" sz="1600" b="1" dirty="0"/>
              <a:t>):</a:t>
            </a:r>
            <a:r>
              <a:rPr lang="en-US" sz="1600" dirty="0"/>
              <a:t> Son of Amon.</a:t>
            </a:r>
          </a:p>
          <a:p>
            <a:pPr marL="633222" indent="-514350">
              <a:buFont typeface="+mj-lt"/>
              <a:buAutoNum type="arabicPeriod"/>
            </a:pPr>
            <a:r>
              <a:rPr lang="en-US" sz="1600" b="1" dirty="0"/>
              <a:t>Jehoahaz (or Joahaz):</a:t>
            </a:r>
            <a:r>
              <a:rPr lang="en-US" sz="1600" dirty="0"/>
              <a:t> Son of Josiah.</a:t>
            </a:r>
          </a:p>
          <a:p>
            <a:pPr marL="633222" indent="-514350">
              <a:buFont typeface="+mj-lt"/>
              <a:buAutoNum type="arabicPeriod"/>
            </a:pPr>
            <a:r>
              <a:rPr lang="en-US" sz="1600" b="1" dirty="0" err="1"/>
              <a:t>Jehoiakim</a:t>
            </a:r>
            <a:r>
              <a:rPr lang="en-US" sz="1600" b="1" dirty="0"/>
              <a:t>:</a:t>
            </a:r>
            <a:r>
              <a:rPr lang="en-US" sz="1600" dirty="0"/>
              <a:t> Son of Josiah.</a:t>
            </a:r>
          </a:p>
          <a:p>
            <a:pPr marL="633222" indent="-514350">
              <a:buFont typeface="+mj-lt"/>
              <a:buAutoNum type="arabicPeriod"/>
            </a:pPr>
            <a:r>
              <a:rPr lang="en-US" sz="1600" b="1" dirty="0" err="1"/>
              <a:t>Jehoiachin</a:t>
            </a:r>
            <a:r>
              <a:rPr lang="en-US" sz="1600" b="1" dirty="0"/>
              <a:t>:</a:t>
            </a:r>
            <a:r>
              <a:rPr lang="en-US" sz="1600" dirty="0"/>
              <a:t> Son of </a:t>
            </a:r>
            <a:r>
              <a:rPr lang="en-US" sz="1600" dirty="0" err="1"/>
              <a:t>Jehoiakim</a:t>
            </a:r>
            <a:r>
              <a:rPr lang="en-US" sz="1600" dirty="0"/>
              <a:t>.</a:t>
            </a:r>
          </a:p>
          <a:p>
            <a:pPr marL="633222" indent="-514350">
              <a:buFont typeface="+mj-lt"/>
              <a:buAutoNum type="arabicPeriod"/>
            </a:pPr>
            <a:r>
              <a:rPr lang="en-US" sz="1600" b="1" dirty="0"/>
              <a:t>Zedekiah:</a:t>
            </a:r>
            <a:r>
              <a:rPr lang="en-US" sz="1600" dirty="0"/>
              <a:t> Son of Josiah; kingdom overthrown by Babylonians under Nebuchadnezzar.</a:t>
            </a:r>
          </a:p>
          <a:p>
            <a:endParaRPr lang="en-US" sz="1600" dirty="0"/>
          </a:p>
        </p:txBody>
      </p:sp>
    </p:spTree>
    <p:extLst>
      <p:ext uri="{BB962C8B-B14F-4D97-AF65-F5344CB8AC3E}">
        <p14:creationId xmlns:p14="http://schemas.microsoft.com/office/powerpoint/2010/main" val="531652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3600" dirty="0"/>
              <a:t>Kings of Israel (Northern Kingdom)</a:t>
            </a:r>
            <a:br>
              <a:rPr lang="en-US" sz="3600" dirty="0"/>
            </a:br>
            <a:endParaRPr lang="en-US" sz="3600" dirty="0"/>
          </a:p>
        </p:txBody>
      </p:sp>
      <p:sp>
        <p:nvSpPr>
          <p:cNvPr id="3" name="Content Placeholder 2"/>
          <p:cNvSpPr>
            <a:spLocks noGrp="1"/>
          </p:cNvSpPr>
          <p:nvPr>
            <p:ph idx="1"/>
          </p:nvPr>
        </p:nvSpPr>
        <p:spPr>
          <a:xfrm>
            <a:off x="228600" y="1600199"/>
            <a:ext cx="8763000" cy="5105401"/>
          </a:xfrm>
        </p:spPr>
        <p:txBody>
          <a:bodyPr>
            <a:normAutofit fontScale="62500" lnSpcReduction="20000"/>
          </a:bodyPr>
          <a:lstStyle/>
          <a:p>
            <a:pPr marL="633222" indent="-514350">
              <a:buFont typeface="+mj-lt"/>
              <a:buAutoNum type="arabicPeriod"/>
            </a:pPr>
            <a:r>
              <a:rPr lang="en-US" b="1" dirty="0"/>
              <a:t>Jeroboam I:</a:t>
            </a:r>
            <a:r>
              <a:rPr lang="en-US" dirty="0"/>
              <a:t> Led secession of Israel.</a:t>
            </a:r>
          </a:p>
          <a:p>
            <a:pPr marL="633222" indent="-514350">
              <a:buFont typeface="+mj-lt"/>
              <a:buAutoNum type="arabicPeriod"/>
            </a:pPr>
            <a:r>
              <a:rPr lang="en-US" b="1" dirty="0"/>
              <a:t>Nadab:</a:t>
            </a:r>
            <a:r>
              <a:rPr lang="en-US" dirty="0"/>
              <a:t> Son of Jeroboam I.</a:t>
            </a:r>
          </a:p>
          <a:p>
            <a:pPr marL="633222" indent="-514350">
              <a:buFont typeface="+mj-lt"/>
              <a:buAutoNum type="arabicPeriod"/>
            </a:pPr>
            <a:r>
              <a:rPr lang="en-US" b="1" dirty="0"/>
              <a:t>Baasha:</a:t>
            </a:r>
            <a:r>
              <a:rPr lang="en-US" dirty="0"/>
              <a:t> Overthrew Nadab.</a:t>
            </a:r>
          </a:p>
          <a:p>
            <a:pPr marL="633222" indent="-514350">
              <a:buFont typeface="+mj-lt"/>
              <a:buAutoNum type="arabicPeriod"/>
            </a:pPr>
            <a:r>
              <a:rPr lang="en-US" b="1" dirty="0"/>
              <a:t>Elah:</a:t>
            </a:r>
            <a:r>
              <a:rPr lang="en-US" dirty="0"/>
              <a:t> Son of Baasha.</a:t>
            </a:r>
          </a:p>
          <a:p>
            <a:pPr marL="633222" indent="-514350">
              <a:buFont typeface="+mj-lt"/>
              <a:buAutoNum type="arabicPeriod"/>
            </a:pPr>
            <a:r>
              <a:rPr lang="en-US" b="1" dirty="0"/>
              <a:t>Zimri:</a:t>
            </a:r>
            <a:r>
              <a:rPr lang="en-US" dirty="0"/>
              <a:t> Overthrew Elah.</a:t>
            </a:r>
          </a:p>
          <a:p>
            <a:pPr marL="633222" indent="-514350">
              <a:buFont typeface="+mj-lt"/>
              <a:buAutoNum type="arabicPeriod"/>
            </a:pPr>
            <a:r>
              <a:rPr lang="en-US" b="1" dirty="0"/>
              <a:t>Omri:</a:t>
            </a:r>
            <a:r>
              <a:rPr lang="en-US" dirty="0"/>
              <a:t> Overthrew Zimri.</a:t>
            </a:r>
          </a:p>
          <a:p>
            <a:pPr marL="633222" indent="-514350">
              <a:buFont typeface="+mj-lt"/>
              <a:buAutoNum type="arabicPeriod"/>
            </a:pPr>
            <a:r>
              <a:rPr lang="en-US" b="1" dirty="0"/>
              <a:t>Ahab:</a:t>
            </a:r>
            <a:r>
              <a:rPr lang="en-US" dirty="0"/>
              <a:t> Son of Omri; husband of Jezebel.</a:t>
            </a:r>
          </a:p>
          <a:p>
            <a:pPr marL="633222" indent="-514350">
              <a:buFont typeface="+mj-lt"/>
              <a:buAutoNum type="arabicPeriod"/>
            </a:pPr>
            <a:r>
              <a:rPr lang="en-US" b="1" dirty="0"/>
              <a:t>Ahaziah: </a:t>
            </a:r>
            <a:r>
              <a:rPr lang="en-US" dirty="0"/>
              <a:t> Son of Ahab.</a:t>
            </a:r>
          </a:p>
          <a:p>
            <a:pPr marL="633222" indent="-514350">
              <a:buFont typeface="+mj-lt"/>
              <a:buAutoNum type="arabicPeriod"/>
            </a:pPr>
            <a:r>
              <a:rPr lang="en-US" b="1" dirty="0"/>
              <a:t>Jehoram (or Joram):</a:t>
            </a:r>
            <a:r>
              <a:rPr lang="en-US" dirty="0"/>
              <a:t> Son of Ahab.</a:t>
            </a:r>
          </a:p>
          <a:p>
            <a:pPr marL="633222" indent="-514350">
              <a:buFont typeface="+mj-lt"/>
              <a:buAutoNum type="arabicPeriod"/>
            </a:pPr>
            <a:r>
              <a:rPr lang="en-US" b="1" dirty="0"/>
              <a:t>Jehu:</a:t>
            </a:r>
            <a:r>
              <a:rPr lang="en-US" dirty="0"/>
              <a:t> Overthrew Jehoram.</a:t>
            </a:r>
          </a:p>
          <a:p>
            <a:pPr marL="633222" indent="-514350">
              <a:buFont typeface="+mj-lt"/>
              <a:buAutoNum type="arabicPeriod"/>
            </a:pPr>
            <a:r>
              <a:rPr lang="en-US" b="1" dirty="0"/>
              <a:t>Jehoahaz (or Joahaz):</a:t>
            </a:r>
            <a:r>
              <a:rPr lang="en-US" dirty="0"/>
              <a:t> Son of Jehu.</a:t>
            </a:r>
          </a:p>
          <a:p>
            <a:pPr marL="633222" indent="-514350">
              <a:buFont typeface="+mj-lt"/>
              <a:buAutoNum type="arabicPeriod"/>
            </a:pPr>
            <a:r>
              <a:rPr lang="en-US" b="1" dirty="0"/>
              <a:t>Jehoash (or Joash):</a:t>
            </a:r>
            <a:r>
              <a:rPr lang="en-US" dirty="0"/>
              <a:t> Son of Jehoahaz.</a:t>
            </a:r>
          </a:p>
          <a:p>
            <a:pPr marL="633222" indent="-514350">
              <a:buFont typeface="+mj-lt"/>
              <a:buAutoNum type="arabicPeriod"/>
            </a:pPr>
            <a:r>
              <a:rPr lang="en-US" b="1" dirty="0"/>
              <a:t>Jeroboam Il:</a:t>
            </a:r>
            <a:r>
              <a:rPr lang="en-US" dirty="0"/>
              <a:t> Son of </a:t>
            </a:r>
            <a:r>
              <a:rPr lang="en-US" dirty="0" err="1"/>
              <a:t>Jehoash</a:t>
            </a:r>
            <a:r>
              <a:rPr lang="en-US" dirty="0"/>
              <a:t>.</a:t>
            </a:r>
          </a:p>
          <a:p>
            <a:pPr marL="633222" indent="-514350">
              <a:buFont typeface="+mj-lt"/>
              <a:buAutoNum type="arabicPeriod"/>
            </a:pPr>
            <a:r>
              <a:rPr lang="en-US" b="1" dirty="0"/>
              <a:t>Zechariah:</a:t>
            </a:r>
            <a:r>
              <a:rPr lang="en-US" dirty="0"/>
              <a:t> Son of Jeroboam II.</a:t>
            </a:r>
          </a:p>
          <a:p>
            <a:pPr marL="633222" indent="-514350">
              <a:buFont typeface="+mj-lt"/>
              <a:buAutoNum type="arabicPeriod"/>
            </a:pPr>
            <a:r>
              <a:rPr lang="en-US" b="1" dirty="0"/>
              <a:t>Shallum:</a:t>
            </a:r>
            <a:r>
              <a:rPr lang="en-US" dirty="0"/>
              <a:t> Overthrew Zechariah.</a:t>
            </a:r>
          </a:p>
          <a:p>
            <a:pPr marL="633222" indent="-514350">
              <a:buFont typeface="+mj-lt"/>
              <a:buAutoNum type="arabicPeriod"/>
            </a:pPr>
            <a:r>
              <a:rPr lang="en-US" b="1" dirty="0"/>
              <a:t>Menahem:</a:t>
            </a:r>
            <a:r>
              <a:rPr lang="en-US" dirty="0"/>
              <a:t> Overthrew Shallum.</a:t>
            </a:r>
          </a:p>
          <a:p>
            <a:pPr marL="633222" indent="-514350">
              <a:buFont typeface="+mj-lt"/>
              <a:buAutoNum type="arabicPeriod"/>
            </a:pPr>
            <a:r>
              <a:rPr lang="en-US" b="1" dirty="0"/>
              <a:t>Pekahiah:</a:t>
            </a:r>
            <a:r>
              <a:rPr lang="en-US" dirty="0"/>
              <a:t> Son of Menahem.</a:t>
            </a:r>
          </a:p>
          <a:p>
            <a:pPr marL="633222" indent="-514350">
              <a:buFont typeface="+mj-lt"/>
              <a:buAutoNum type="arabicPeriod"/>
            </a:pPr>
            <a:r>
              <a:rPr lang="en-US" b="1" dirty="0"/>
              <a:t>Pekah:</a:t>
            </a:r>
            <a:r>
              <a:rPr lang="en-US" dirty="0"/>
              <a:t> Overthrew Pekahiah.</a:t>
            </a:r>
          </a:p>
          <a:p>
            <a:pPr marL="633222" indent="-514350">
              <a:buFont typeface="+mj-lt"/>
              <a:buAutoNum type="arabicPeriod"/>
            </a:pPr>
            <a:r>
              <a:rPr lang="en-US" b="1" dirty="0"/>
              <a:t>Hoshea:</a:t>
            </a:r>
            <a:r>
              <a:rPr lang="en-US" dirty="0"/>
              <a:t> Overthrew Pekah; kingdom overthrown by Assyrians under Sargon II.</a:t>
            </a:r>
          </a:p>
          <a:p>
            <a:pPr marL="633222" indent="-514350">
              <a:buFont typeface="+mj-lt"/>
              <a:buAutoNum type="arabicPeriod"/>
            </a:pPr>
            <a:endParaRPr lang="en-US" dirty="0"/>
          </a:p>
        </p:txBody>
      </p:sp>
    </p:spTree>
    <p:extLst>
      <p:ext uri="{BB962C8B-B14F-4D97-AF65-F5344CB8AC3E}">
        <p14:creationId xmlns:p14="http://schemas.microsoft.com/office/powerpoint/2010/main" val="13556829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4426</TotalTime>
  <Words>5460</Words>
  <Application>Microsoft Macintosh PowerPoint</Application>
  <PresentationFormat>On-screen Show (4:3)</PresentationFormat>
  <Paragraphs>507</Paragraphs>
  <Slides>21</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Abadi MT Condensed Extra Bold</vt:lpstr>
      <vt:lpstr>Arial</vt:lpstr>
      <vt:lpstr>Calibri</vt:lpstr>
      <vt:lpstr>Corbel</vt:lpstr>
      <vt:lpstr>Verdana</vt:lpstr>
      <vt:lpstr>Wingdings</vt:lpstr>
      <vt:lpstr>Wingdings 2</vt:lpstr>
      <vt:lpstr>Wingdings 3</vt:lpstr>
      <vt:lpstr>Module</vt:lpstr>
      <vt:lpstr>Symphony of the Scriptures</vt:lpstr>
      <vt:lpstr>1 Kings</vt:lpstr>
      <vt:lpstr>PowerPoint Presentation</vt:lpstr>
      <vt:lpstr>PowerPoint Presentation</vt:lpstr>
      <vt:lpstr>PowerPoint Presentation</vt:lpstr>
      <vt:lpstr>PowerPoint Presentation</vt:lpstr>
      <vt:lpstr> Kings Before Division of Kingdom </vt:lpstr>
      <vt:lpstr> Kings of Judah (Southern Kingdom) </vt:lpstr>
      <vt:lpstr> Kings of Israel (Northern Kingdom) </vt:lpstr>
      <vt:lpstr>Prophets</vt:lpstr>
      <vt:lpstr>PowerPoint Presentation</vt:lpstr>
      <vt:lpstr>Kings - Divided Kingdom (1 Kings)</vt:lpstr>
      <vt:lpstr>Features</vt:lpstr>
      <vt:lpstr>Solomon</vt:lpstr>
      <vt:lpstr>Who wrote the book?</vt:lpstr>
      <vt:lpstr>Where are we?</vt:lpstr>
      <vt:lpstr>Why is 1 Kings so important?</vt:lpstr>
      <vt:lpstr>What's the point?</vt:lpstr>
      <vt:lpstr>How do I apply this?</vt:lpstr>
      <vt:lpstr>Brief Outline</vt:lpstr>
      <vt:lpstr>Final words on Solomon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90</cp:revision>
  <cp:lastPrinted>2021-04-18T12:08:44Z</cp:lastPrinted>
  <dcterms:created xsi:type="dcterms:W3CDTF">2010-11-07T11:38:16Z</dcterms:created>
  <dcterms:modified xsi:type="dcterms:W3CDTF">2022-12-28T20:17:43Z</dcterms:modified>
</cp:coreProperties>
</file>